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88" r:id="rId2"/>
    <p:sldId id="332" r:id="rId3"/>
    <p:sldId id="289" r:id="rId4"/>
    <p:sldId id="291" r:id="rId5"/>
    <p:sldId id="298" r:id="rId6"/>
    <p:sldId id="290" r:id="rId7"/>
    <p:sldId id="308" r:id="rId8"/>
    <p:sldId id="306" r:id="rId9"/>
    <p:sldId id="292" r:id="rId10"/>
    <p:sldId id="340" r:id="rId11"/>
    <p:sldId id="341" r:id="rId12"/>
    <p:sldId id="296" r:id="rId13"/>
    <p:sldId id="297" r:id="rId14"/>
    <p:sldId id="301" r:id="rId15"/>
    <p:sldId id="303" r:id="rId16"/>
    <p:sldId id="302" r:id="rId17"/>
    <p:sldId id="309" r:id="rId18"/>
    <p:sldId id="313" r:id="rId19"/>
    <p:sldId id="342" r:id="rId20"/>
    <p:sldId id="343" r:id="rId21"/>
    <p:sldId id="305" r:id="rId22"/>
    <p:sldId id="304" r:id="rId23"/>
    <p:sldId id="315" r:id="rId24"/>
    <p:sldId id="319" r:id="rId25"/>
    <p:sldId id="318" r:id="rId26"/>
    <p:sldId id="320" r:id="rId27"/>
    <p:sldId id="321" r:id="rId28"/>
  </p:sldIdLst>
  <p:sldSz cx="12192000" cy="6858000"/>
  <p:notesSz cx="6858000" cy="9144000"/>
  <p:embeddedFontLst>
    <p:embeddedFont>
      <p:font typeface="AppleSDGothicNeoB00" panose="02000503000000000000" pitchFamily="2" charset="-127"/>
      <p:regular r:id="rId30"/>
    </p:embeddedFont>
    <p:embeddedFont>
      <p:font typeface="AppleSDGothicNeoEB00" panose="02000503000000000000" pitchFamily="2" charset="-127"/>
      <p:regular r:id="rId31"/>
    </p:embeddedFont>
    <p:embeddedFont>
      <p:font typeface="AppleSDGothicNeoM00" panose="02000503000000000000" pitchFamily="2" charset="-127"/>
      <p:regular r:id="rId32"/>
    </p:embeddedFont>
    <p:embeddedFont>
      <p:font typeface="Sequel Sans Black Body" panose="020B0600000101010101" charset="0"/>
      <p:regular r:id="rId33"/>
    </p:embeddedFont>
    <p:embeddedFont>
      <p:font typeface="Sequel Sans Semi Bold Body" panose="020B0600000101010101" charset="0"/>
      <p:regular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A498"/>
    <a:srgbClr val="EA514E"/>
    <a:srgbClr val="F0A724"/>
    <a:srgbClr val="28223F"/>
    <a:srgbClr val="171520"/>
    <a:srgbClr val="6656A0"/>
    <a:srgbClr val="FBD2C5"/>
    <a:srgbClr val="F15423"/>
    <a:srgbClr val="F4AF80"/>
    <a:srgbClr val="2A23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340" y="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C93DF-D05F-4D65-94B9-7846AC4250A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2F20AF-6BCE-4083-AEB1-A8196AD53E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62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83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22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34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20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40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9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2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116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12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213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678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42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A2342"/>
            </a:gs>
            <a:gs pos="100000">
              <a:srgbClr val="1B1F2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3414713" y="4614863"/>
            <a:ext cx="5257800" cy="857250"/>
            <a:chOff x="3414713" y="4421981"/>
            <a:chExt cx="5257800" cy="857250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3414713" y="4421981"/>
              <a:ext cx="5257800" cy="85725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033590" y="4624087"/>
              <a:ext cx="41248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01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 </a:t>
              </a:r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기초 개념 </a:t>
              </a:r>
              <a:r>
                <a:rPr lang="en-US" altLang="ko-KR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현물과 선물 </a:t>
              </a:r>
              <a:r>
                <a:rPr lang="en-US" altLang="ko-KR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2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2687054" y="1775097"/>
            <a:ext cx="6817892" cy="1797191"/>
            <a:chOff x="2687054" y="2032275"/>
            <a:chExt cx="6817892" cy="1797191"/>
          </a:xfrm>
        </p:grpSpPr>
        <p:sp>
          <p:nvSpPr>
            <p:cNvPr id="13" name="TextBox 12"/>
            <p:cNvSpPr txBox="1"/>
            <p:nvPr/>
          </p:nvSpPr>
          <p:spPr>
            <a:xfrm>
              <a:off x="4199487" y="2032275"/>
              <a:ext cx="3793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</a:t>
              </a:r>
              <a:endParaRPr lang="ko-KR" altLang="en-US" sz="24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687054" y="2259806"/>
              <a:ext cx="681789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600" dirty="0">
                  <a:solidFill>
                    <a:schemeClr val="bg1"/>
                  </a:solidFill>
                  <a:latin typeface="Sequel Sans Black Body" panose="020B0703050000020004" pitchFamily="34" charset="0"/>
                </a:rPr>
                <a:t>Neuti Soft</a:t>
              </a:r>
              <a:endParaRPr lang="ko-KR" altLang="en-US" sz="9600" dirty="0">
                <a:solidFill>
                  <a:schemeClr val="bg1"/>
                </a:solidFill>
                <a:latin typeface="Sequel Sans Black Body" panose="020B0703050000020004" pitchFamily="34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799540" y="3636648"/>
            <a:ext cx="4592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Neuti Soft 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실전 투자 교육</a:t>
            </a:r>
          </a:p>
        </p:txBody>
      </p:sp>
    </p:spTree>
    <p:extLst>
      <p:ext uri="{BB962C8B-B14F-4D97-AF65-F5344CB8AC3E}">
        <p14:creationId xmlns:p14="http://schemas.microsoft.com/office/powerpoint/2010/main" val="84634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B960875-ED88-A87C-758F-6E3EB561A7A5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81761" y="2003755"/>
            <a:ext cx="2228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40252" y="3006912"/>
            <a:ext cx="2877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4301135"/>
            <a:ext cx="28770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B5717-0A42-4FC3-0700-C262D26E4530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1868B45-DE58-BE6C-FB0B-02C56CAFB1C9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21180006-A93F-D852-976C-359E06D2B27E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0BBF6BD3-1006-526D-D745-BE37F777BAC8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C4B1703-9EF4-5B24-E1BB-BD2D76C7FE2A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7" name="사각형: 둥근 모서리 21">
                <a:extLst>
                  <a:ext uri="{FF2B5EF4-FFF2-40B4-BE49-F238E27FC236}">
                    <a16:creationId xmlns:a16="http://schemas.microsoft.com/office/drawing/2014/main" id="{76ADFBAF-EA79-AB2D-F257-6774D9C8AEA9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1F1472A6-2ADE-4E46-FA3A-5B4C7F48D4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화살표: 위쪽 28">
                <a:extLst>
                  <a:ext uri="{FF2B5EF4-FFF2-40B4-BE49-F238E27FC236}">
                    <a16:creationId xmlns:a16="http://schemas.microsoft.com/office/drawing/2014/main" id="{3576894F-09F2-708A-67F7-86987F6E6BFF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786CCA4A-7B92-51D3-8C32-B5AB90A00B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9D14A45-D6F5-36C8-97D3-CA999C66B711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FCCB85A6-0724-0B3C-5D22-B9DF5DA6D9BA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1274708" y="4912365"/>
            <a:ext cx="9642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현물의 수익 방법과 동일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시점에 비해 상승한 가격으로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청산하면 수익을 얻음</a:t>
            </a:r>
            <a:endParaRPr lang="ko-KR" altLang="en-US" sz="16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61828D9-9FDD-9FAB-01B1-281E14BEF4F8}"/>
              </a:ext>
            </a:extLst>
          </p:cNvPr>
          <p:cNvGrpSpPr/>
          <p:nvPr/>
        </p:nvGrpSpPr>
        <p:grpSpPr>
          <a:xfrm>
            <a:off x="1274708" y="1722069"/>
            <a:ext cx="9642584" cy="4073880"/>
            <a:chOff x="1345832" y="1752549"/>
            <a:chExt cx="9642584" cy="407388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5FC3F0DB-4AE2-12B2-0ECC-9236B68F18D9}"/>
                </a:ext>
              </a:extLst>
            </p:cNvPr>
            <p:cNvSpPr/>
            <p:nvPr/>
          </p:nvSpPr>
          <p:spPr>
            <a:xfrm>
              <a:off x="1345832" y="1752549"/>
              <a:ext cx="9642584" cy="4073880"/>
            </a:xfrm>
            <a:prstGeom prst="roundRect">
              <a:avLst>
                <a:gd name="adj" fmla="val 7138"/>
              </a:avLst>
            </a:prstGeom>
            <a:solidFill>
              <a:schemeClr val="tx1">
                <a:lumMod val="95000"/>
                <a:lumOff val="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AD2E0B6C-F991-3B72-044D-265112BBC99D}"/>
                </a:ext>
              </a:extLst>
            </p:cNvPr>
            <p:cNvGrpSpPr/>
            <p:nvPr/>
          </p:nvGrpSpPr>
          <p:grpSpPr>
            <a:xfrm>
              <a:off x="3039459" y="3027489"/>
              <a:ext cx="6101609" cy="1524000"/>
              <a:chOff x="3235665" y="3027489"/>
              <a:chExt cx="6101609" cy="1524000"/>
            </a:xfrm>
          </p:grpSpPr>
          <p:pic>
            <p:nvPicPr>
              <p:cNvPr id="17" name="그림 16" descr="텍스트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58109181-9B7F-86E9-0742-B29F7B7206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35665" y="3027489"/>
                <a:ext cx="1524000" cy="1524000"/>
              </a:xfrm>
              <a:prstGeom prst="rect">
                <a:avLst/>
              </a:prstGeom>
            </p:spPr>
          </p:pic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9DB51559-FA73-468D-8598-B892484FEA54}"/>
                  </a:ext>
                </a:extLst>
              </p:cNvPr>
              <p:cNvGrpSpPr/>
              <p:nvPr/>
            </p:nvGrpSpPr>
            <p:grpSpPr>
              <a:xfrm>
                <a:off x="5176061" y="3178037"/>
                <a:ext cx="4161213" cy="1222905"/>
                <a:chOff x="5176061" y="3307961"/>
                <a:chExt cx="4161213" cy="1222905"/>
              </a:xfrm>
            </p:grpSpPr>
            <p:sp>
              <p:nvSpPr>
                <p:cNvPr id="20" name="사각형: 둥근 모서리 19">
                  <a:extLst>
                    <a:ext uri="{FF2B5EF4-FFF2-40B4-BE49-F238E27FC236}">
                      <a16:creationId xmlns:a16="http://schemas.microsoft.com/office/drawing/2014/main" id="{4B10E9A4-1CF2-9980-EDB2-22BB7CD25871}"/>
                    </a:ext>
                  </a:extLst>
                </p:cNvPr>
                <p:cNvSpPr/>
                <p:nvPr/>
              </p:nvSpPr>
              <p:spPr>
                <a:xfrm>
                  <a:off x="5176061" y="3307961"/>
                  <a:ext cx="4161213" cy="1222905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2B4ECC78-CF10-F14B-A881-C5E8439F1C76}"/>
                    </a:ext>
                  </a:extLst>
                </p:cNvPr>
                <p:cNvSpPr txBox="1"/>
                <p:nvPr/>
              </p:nvSpPr>
              <p:spPr>
                <a:xfrm>
                  <a:off x="5178214" y="3380804"/>
                  <a:ext cx="4156907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롱 포지션은 현물 </a:t>
                  </a:r>
                  <a:r>
                    <a:rPr lang="ko-KR" altLang="en-US" sz="3200" dirty="0" err="1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거래랑</a:t>
                  </a:r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endParaRPr lang="en-US" altLang="ko-KR" sz="32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  <a:p>
                  <a:pPr algn="ctr"/>
                  <a:r>
                    <a:rPr lang="ko-KR" altLang="en-US" sz="3200" dirty="0" err="1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다를게</a:t>
                  </a:r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없네</a:t>
                  </a:r>
                  <a:r>
                    <a:rPr lang="en-US" altLang="ko-KR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?</a:t>
                  </a:r>
                  <a:r>
                    <a:rPr lang="en-US" altLang="ko-KR" sz="2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?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038315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B960875-ED88-A87C-758F-6E3EB561A7A5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81761" y="2003755"/>
            <a:ext cx="2228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40252" y="3006912"/>
            <a:ext cx="2877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4301135"/>
            <a:ext cx="28770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B5717-0A42-4FC3-0700-C262D26E4530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1868B45-DE58-BE6C-FB0B-02C56CAFB1C9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21180006-A93F-D852-976C-359E06D2B27E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0BBF6BD3-1006-526D-D745-BE37F777BAC8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C4B1703-9EF4-5B24-E1BB-BD2D76C7FE2A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7" name="사각형: 둥근 모서리 21">
                <a:extLst>
                  <a:ext uri="{FF2B5EF4-FFF2-40B4-BE49-F238E27FC236}">
                    <a16:creationId xmlns:a16="http://schemas.microsoft.com/office/drawing/2014/main" id="{76ADFBAF-EA79-AB2D-F257-6774D9C8AEA9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1F1472A6-2ADE-4E46-FA3A-5B4C7F48D4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화살표: 위쪽 28">
                <a:extLst>
                  <a:ext uri="{FF2B5EF4-FFF2-40B4-BE49-F238E27FC236}">
                    <a16:creationId xmlns:a16="http://schemas.microsoft.com/office/drawing/2014/main" id="{3576894F-09F2-708A-67F7-86987F6E6BFF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786CCA4A-7B92-51D3-8C32-B5AB90A00B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9D14A45-D6F5-36C8-97D3-CA999C66B711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FCCB85A6-0724-0B3C-5D22-B9DF5DA6D9BA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1274708" y="4912365"/>
            <a:ext cx="9642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현물의 수익 방법과 동일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시점에 비해 상승한 가격으로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청산하면 수익을 얻음</a:t>
            </a:r>
            <a:endParaRPr lang="ko-KR" altLang="en-US" sz="16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C7EB233-5CCB-A827-D8EB-F80478C6B86A}"/>
              </a:ext>
            </a:extLst>
          </p:cNvPr>
          <p:cNvGrpSpPr/>
          <p:nvPr/>
        </p:nvGrpSpPr>
        <p:grpSpPr>
          <a:xfrm>
            <a:off x="1274708" y="1722069"/>
            <a:ext cx="9642584" cy="4073880"/>
            <a:chOff x="1345832" y="1752549"/>
            <a:chExt cx="9642584" cy="407388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424A5615-EA95-F16E-151C-06B461260842}"/>
                </a:ext>
              </a:extLst>
            </p:cNvPr>
            <p:cNvSpPr/>
            <p:nvPr/>
          </p:nvSpPr>
          <p:spPr>
            <a:xfrm>
              <a:off x="1345832" y="1752549"/>
              <a:ext cx="9642584" cy="4073880"/>
            </a:xfrm>
            <a:prstGeom prst="roundRect">
              <a:avLst>
                <a:gd name="adj" fmla="val 7138"/>
              </a:avLst>
            </a:prstGeom>
            <a:solidFill>
              <a:schemeClr val="tx1">
                <a:lumMod val="95000"/>
                <a:lumOff val="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7BFFA75F-6003-044C-5305-4B8FFD1710B8}"/>
                </a:ext>
              </a:extLst>
            </p:cNvPr>
            <p:cNvGrpSpPr/>
            <p:nvPr/>
          </p:nvGrpSpPr>
          <p:grpSpPr>
            <a:xfrm>
              <a:off x="3039459" y="3027489"/>
              <a:ext cx="6101609" cy="1524000"/>
              <a:chOff x="3235665" y="3027489"/>
              <a:chExt cx="6101609" cy="1524000"/>
            </a:xfrm>
          </p:grpSpPr>
          <p:pic>
            <p:nvPicPr>
              <p:cNvPr id="17" name="그림 16" descr="텍스트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95488F4A-3CD5-DA77-328D-114F0951F8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35665" y="3027489"/>
                <a:ext cx="1524000" cy="1524000"/>
              </a:xfrm>
              <a:prstGeom prst="rect">
                <a:avLst/>
              </a:prstGeom>
            </p:spPr>
          </p:pic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3099D701-B8E9-5602-BAD7-EB0B96A9239B}"/>
                  </a:ext>
                </a:extLst>
              </p:cNvPr>
              <p:cNvGrpSpPr/>
              <p:nvPr/>
            </p:nvGrpSpPr>
            <p:grpSpPr>
              <a:xfrm>
                <a:off x="5176061" y="3178037"/>
                <a:ext cx="4161213" cy="1222905"/>
                <a:chOff x="5176061" y="3307961"/>
                <a:chExt cx="4161213" cy="1222905"/>
              </a:xfrm>
            </p:grpSpPr>
            <p:sp>
              <p:nvSpPr>
                <p:cNvPr id="20" name="사각형: 둥근 모서리 19">
                  <a:extLst>
                    <a:ext uri="{FF2B5EF4-FFF2-40B4-BE49-F238E27FC236}">
                      <a16:creationId xmlns:a16="http://schemas.microsoft.com/office/drawing/2014/main" id="{17529773-B5CF-C89D-9926-C8F402FB8504}"/>
                    </a:ext>
                  </a:extLst>
                </p:cNvPr>
                <p:cNvSpPr/>
                <p:nvPr/>
              </p:nvSpPr>
              <p:spPr>
                <a:xfrm>
                  <a:off x="5176061" y="3307961"/>
                  <a:ext cx="4161213" cy="1222905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E20DCD49-AAEB-68AE-1C5B-22013219FD2F}"/>
                    </a:ext>
                  </a:extLst>
                </p:cNvPr>
                <p:cNvSpPr txBox="1"/>
                <p:nvPr/>
              </p:nvSpPr>
              <p:spPr>
                <a:xfrm>
                  <a:off x="5178214" y="3380804"/>
                  <a:ext cx="4156907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롱 포지션은 현물 </a:t>
                  </a:r>
                  <a:r>
                    <a:rPr lang="ko-KR" altLang="en-US" sz="3200" dirty="0" err="1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거래랑</a:t>
                  </a:r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endParaRPr lang="en-US" altLang="ko-KR" sz="32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  <a:p>
                  <a:pPr algn="ctr"/>
                  <a:r>
                    <a:rPr lang="ko-KR" altLang="en-US" sz="3200" dirty="0" err="1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다를게</a:t>
                  </a:r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없네</a:t>
                  </a:r>
                  <a:r>
                    <a:rPr lang="en-US" altLang="ko-KR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?</a:t>
                  </a:r>
                  <a:r>
                    <a:rPr lang="en-US" altLang="ko-KR" sz="2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?</a:t>
                  </a:r>
                </a:p>
              </p:txBody>
            </p:sp>
          </p:grpSp>
        </p:grpSp>
      </p:grpSp>
      <p:sp>
        <p:nvSpPr>
          <p:cNvPr id="23" name="곱하기 기호 22">
            <a:extLst>
              <a:ext uri="{FF2B5EF4-FFF2-40B4-BE49-F238E27FC236}">
                <a16:creationId xmlns:a16="http://schemas.microsoft.com/office/drawing/2014/main" id="{449E8B56-F2EC-D05B-1670-4B8F0F1A704E}"/>
              </a:ext>
            </a:extLst>
          </p:cNvPr>
          <p:cNvSpPr/>
          <p:nvPr/>
        </p:nvSpPr>
        <p:spPr>
          <a:xfrm>
            <a:off x="619125" y="1511554"/>
            <a:ext cx="10953750" cy="4555872"/>
          </a:xfrm>
          <a:prstGeom prst="mathMultiply">
            <a:avLst>
              <a:gd name="adj1" fmla="val 636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0676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428453" y="2003755"/>
            <a:ext cx="5335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2-4.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Leverage ,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지렛대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2010587" y="4694243"/>
            <a:ext cx="81708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똑같은 힘으로도 지렛대를 빌리면 더 쉽게 물건을 올리듯이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외부의 자본을 동원해 더 큰 수익금을 창출하는 </a:t>
            </a:r>
            <a:r>
              <a:rPr lang="ko-KR" altLang="en-US" sz="2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선물만의 투자 방식</a:t>
            </a:r>
            <a:endParaRPr lang="ko-KR" altLang="en-US" sz="16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E4B00A6-E8AC-AF8C-85C3-B275F9DAA666}"/>
              </a:ext>
            </a:extLst>
          </p:cNvPr>
          <p:cNvGrpSpPr/>
          <p:nvPr/>
        </p:nvGrpSpPr>
        <p:grpSpPr>
          <a:xfrm>
            <a:off x="3795759" y="3055359"/>
            <a:ext cx="4600482" cy="1416589"/>
            <a:chOff x="3795759" y="2628207"/>
            <a:chExt cx="4600482" cy="1416589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49042CF3-AFFA-2F0D-79E2-FD0967E7EB9E}"/>
                </a:ext>
              </a:extLst>
            </p:cNvPr>
            <p:cNvSpPr/>
            <p:nvPr/>
          </p:nvSpPr>
          <p:spPr>
            <a:xfrm rot="20700000">
              <a:off x="4265397" y="3475128"/>
              <a:ext cx="3304733" cy="9048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202E6B12-B665-11D2-FEEE-ABA474976B0A}"/>
                </a:ext>
              </a:extLst>
            </p:cNvPr>
            <p:cNvSpPr/>
            <p:nvPr/>
          </p:nvSpPr>
          <p:spPr>
            <a:xfrm>
              <a:off x="5748081" y="3575490"/>
              <a:ext cx="339365" cy="292556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D0930514-8485-0686-009D-0AA8ED024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0062" y="2628207"/>
              <a:ext cx="482438" cy="482438"/>
            </a:xfrm>
            <a:prstGeom prst="rect">
              <a:avLst/>
            </a:prstGeom>
          </p:spPr>
        </p:pic>
        <p:sp>
          <p:nvSpPr>
            <p:cNvPr id="27" name="화살표: 위쪽 26">
              <a:extLst>
                <a:ext uri="{FF2B5EF4-FFF2-40B4-BE49-F238E27FC236}">
                  <a16:creationId xmlns:a16="http://schemas.microsoft.com/office/drawing/2014/main" id="{33322EBF-85D9-58A8-198B-B43EFC3C0CDF}"/>
                </a:ext>
              </a:extLst>
            </p:cNvPr>
            <p:cNvSpPr/>
            <p:nvPr/>
          </p:nvSpPr>
          <p:spPr>
            <a:xfrm>
              <a:off x="7627749" y="2628207"/>
              <a:ext cx="768492" cy="1416589"/>
            </a:xfrm>
            <a:prstGeom prst="upArrow">
              <a:avLst/>
            </a:prstGeom>
            <a:gradFill>
              <a:gsLst>
                <a:gs pos="0">
                  <a:srgbClr val="197169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화살표: 위쪽 27">
              <a:extLst>
                <a:ext uri="{FF2B5EF4-FFF2-40B4-BE49-F238E27FC236}">
                  <a16:creationId xmlns:a16="http://schemas.microsoft.com/office/drawing/2014/main" id="{95A97D65-809F-B063-8E79-D2EAEFA7B473}"/>
                </a:ext>
              </a:extLst>
            </p:cNvPr>
            <p:cNvSpPr/>
            <p:nvPr/>
          </p:nvSpPr>
          <p:spPr>
            <a:xfrm rot="10800000">
              <a:off x="4207779" y="3331139"/>
              <a:ext cx="304798" cy="562335"/>
            </a:xfrm>
            <a:prstGeom prst="upArrow">
              <a:avLst/>
            </a:prstGeom>
            <a:gradFill>
              <a:gsLst>
                <a:gs pos="0">
                  <a:schemeClr val="bg1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E27379-9A52-FE75-2BC1-AC73EC4E56DE}"/>
                </a:ext>
              </a:extLst>
            </p:cNvPr>
            <p:cNvSpPr txBox="1"/>
            <p:nvPr/>
          </p:nvSpPr>
          <p:spPr>
            <a:xfrm>
              <a:off x="3795759" y="3167224"/>
              <a:ext cx="11288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당신의 자본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87D994C-9D21-3BCE-2857-DECDACCFB0B3}"/>
                </a:ext>
              </a:extLst>
            </p:cNvPr>
            <p:cNvSpPr txBox="1"/>
            <p:nvPr/>
          </p:nvSpPr>
          <p:spPr>
            <a:xfrm>
              <a:off x="7741729" y="3259723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182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26698" y="2003755"/>
            <a:ext cx="29386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2-5.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수익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EE1B6B5B-0BFD-ACDF-9669-3D07A16ECDA1}"/>
              </a:ext>
            </a:extLst>
          </p:cNvPr>
          <p:cNvGrpSpPr/>
          <p:nvPr/>
        </p:nvGrpSpPr>
        <p:grpSpPr>
          <a:xfrm>
            <a:off x="2530136" y="2904315"/>
            <a:ext cx="7131728" cy="1718677"/>
            <a:chOff x="3049712" y="2707828"/>
            <a:chExt cx="7131728" cy="1718677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7757A0A-FB49-88CF-23ED-1CCFC1B0505B}"/>
                </a:ext>
              </a:extLst>
            </p:cNvPr>
            <p:cNvGrpSpPr/>
            <p:nvPr/>
          </p:nvGrpSpPr>
          <p:grpSpPr>
            <a:xfrm>
              <a:off x="3049712" y="2707828"/>
              <a:ext cx="2099293" cy="1718677"/>
              <a:chOff x="2463624" y="2711835"/>
              <a:chExt cx="2099293" cy="1718677"/>
            </a:xfrm>
          </p:grpSpPr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A3B8A6FA-09DF-1E41-E9C6-0434CBA09E5F}"/>
                  </a:ext>
                </a:extLst>
              </p:cNvPr>
              <p:cNvSpPr/>
              <p:nvPr/>
            </p:nvSpPr>
            <p:spPr>
              <a:xfrm>
                <a:off x="2463624" y="2711835"/>
                <a:ext cx="2099293" cy="171867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CD037DBB-1FDE-8E10-1883-C068F6572D9D}"/>
                  </a:ext>
                </a:extLst>
              </p:cNvPr>
              <p:cNvGrpSpPr/>
              <p:nvPr/>
            </p:nvGrpSpPr>
            <p:grpSpPr>
              <a:xfrm>
                <a:off x="2550066" y="2869120"/>
                <a:ext cx="1985204" cy="1404107"/>
                <a:chOff x="2550065" y="2946562"/>
                <a:chExt cx="1985204" cy="1404107"/>
              </a:xfrm>
            </p:grpSpPr>
            <p:grpSp>
              <p:nvGrpSpPr>
                <p:cNvPr id="21" name="그룹 20">
                  <a:extLst>
                    <a:ext uri="{FF2B5EF4-FFF2-40B4-BE49-F238E27FC236}">
                      <a16:creationId xmlns:a16="http://schemas.microsoft.com/office/drawing/2014/main" id="{942FFF27-F9C1-3811-524D-640BA4561EE1}"/>
                    </a:ext>
                  </a:extLst>
                </p:cNvPr>
                <p:cNvGrpSpPr/>
                <p:nvPr/>
              </p:nvGrpSpPr>
              <p:grpSpPr>
                <a:xfrm>
                  <a:off x="2550065" y="2946562"/>
                  <a:ext cx="1985204" cy="482438"/>
                  <a:chOff x="2580242" y="2946562"/>
                  <a:chExt cx="1985204" cy="482438"/>
                </a:xfrm>
              </p:grpSpPr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0C1619FA-EA86-8FA7-5B09-B453A41AD037}"/>
                      </a:ext>
                    </a:extLst>
                  </p:cNvPr>
                  <p:cNvSpPr txBox="1"/>
                  <p:nvPr/>
                </p:nvSpPr>
                <p:spPr>
                  <a:xfrm>
                    <a:off x="3063111" y="3040468"/>
                    <a:ext cx="150233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6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비트코인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(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현물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)</a:t>
                    </a:r>
                    <a:endPara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pic>
                <p:nvPicPr>
                  <p:cNvPr id="20" name="그림 19">
                    <a:extLst>
                      <a:ext uri="{FF2B5EF4-FFF2-40B4-BE49-F238E27FC236}">
                        <a16:creationId xmlns:a16="http://schemas.microsoft.com/office/drawing/2014/main" id="{4548EBAC-E953-F67F-B998-6C87280EDF0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580242" y="2946562"/>
                    <a:ext cx="482438" cy="482438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BE0123B5-D251-C271-FE83-46BDEBD0562F}"/>
                    </a:ext>
                  </a:extLst>
                </p:cNvPr>
                <p:cNvSpPr txBox="1"/>
                <p:nvPr/>
              </p:nvSpPr>
              <p:spPr>
                <a:xfrm>
                  <a:off x="2900764" y="3787230"/>
                  <a:ext cx="122501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변동률 </a:t>
                  </a:r>
                  <a:r>
                    <a:rPr lang="en-US" altLang="ko-KR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+10%</a:t>
                  </a:r>
                  <a:endPara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1B5704F-75D5-4260-2CFF-4297556ACFD6}"/>
                    </a:ext>
                  </a:extLst>
                </p:cNvPr>
                <p:cNvSpPr txBox="1"/>
                <p:nvPr/>
              </p:nvSpPr>
              <p:spPr>
                <a:xfrm>
                  <a:off x="2716417" y="3506182"/>
                  <a:ext cx="159370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투자 </a:t>
                  </a:r>
                  <a:r>
                    <a:rPr lang="ko-KR" altLang="en-US" sz="14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시드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$1,000 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95AF60B3-4F79-4034-99E6-B40CFA918E0D}"/>
                    </a:ext>
                  </a:extLst>
                </p:cNvPr>
                <p:cNvSpPr txBox="1"/>
                <p:nvPr/>
              </p:nvSpPr>
              <p:spPr>
                <a:xfrm>
                  <a:off x="2661914" y="4042892"/>
                  <a:ext cx="170271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청산 후 금액 </a:t>
                  </a:r>
                  <a:r>
                    <a:rPr lang="en-US" altLang="ko-KR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$1100 </a:t>
                  </a:r>
                  <a:endParaRPr lang="ko-KR" altLang="en-US" sz="1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F2BBC81-0FF4-7F3C-539F-322295E5B40F}"/>
                </a:ext>
              </a:extLst>
            </p:cNvPr>
            <p:cNvGrpSpPr/>
            <p:nvPr/>
          </p:nvGrpSpPr>
          <p:grpSpPr>
            <a:xfrm>
              <a:off x="5955981" y="2707828"/>
              <a:ext cx="4225459" cy="1718677"/>
              <a:chOff x="5304626" y="2703821"/>
              <a:chExt cx="4225459" cy="1718677"/>
            </a:xfrm>
          </p:grpSpPr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B52670E4-8F81-AFCC-C217-447BF9CB3F28}"/>
                  </a:ext>
                </a:extLst>
              </p:cNvPr>
              <p:cNvSpPr/>
              <p:nvPr/>
            </p:nvSpPr>
            <p:spPr>
              <a:xfrm>
                <a:off x="5304626" y="2703821"/>
                <a:ext cx="4225459" cy="171867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  <a:effectLst>
                <a:glow rad="241300">
                  <a:schemeClr val="bg1">
                    <a:alpha val="11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EF4872E-0E6F-9689-90C1-72191CEACF57}"/>
                  </a:ext>
                </a:extLst>
              </p:cNvPr>
              <p:cNvSpPr txBox="1"/>
              <p:nvPr/>
            </p:nvSpPr>
            <p:spPr>
              <a:xfrm>
                <a:off x="6342382" y="3701774"/>
                <a:ext cx="214994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수익률 </a:t>
                </a:r>
                <a:r>
                  <a:rPr lang="en-US" altLang="ko-KR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+50% ( 10% X 5 )</a:t>
                </a:r>
                <a:endParaRPr lang="ko-KR" altLang="en-US" sz="14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2366CE2-D5EA-5035-2806-F3977DEE510D}"/>
                  </a:ext>
                </a:extLst>
              </p:cNvPr>
              <p:cNvSpPr txBox="1"/>
              <p:nvPr/>
            </p:nvSpPr>
            <p:spPr>
              <a:xfrm>
                <a:off x="6620502" y="3267612"/>
                <a:ext cx="15937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투자 </a:t>
                </a:r>
                <a:r>
                  <a:rPr lang="ko-KR" altLang="en-US" sz="1400" dirty="0" err="1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시드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$1,000 </a:t>
                </a:r>
                <a:endPara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0817A71-BFB9-A5B8-6020-BCFD80BF865F}"/>
                  </a:ext>
                </a:extLst>
              </p:cNvPr>
              <p:cNvSpPr txBox="1"/>
              <p:nvPr/>
            </p:nvSpPr>
            <p:spPr>
              <a:xfrm>
                <a:off x="6222958" y="3957436"/>
                <a:ext cx="238879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청산 후 금액 </a:t>
                </a:r>
                <a:r>
                  <a:rPr lang="en-US" altLang="ko-KR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$1500 </a:t>
                </a:r>
                <a:endParaRPr lang="ko-KR" altLang="en-US" sz="2000" dirty="0">
                  <a:solidFill>
                    <a:srgbClr val="F4AF8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69ABD113-ED85-2F91-EC17-4BD50C06895B}"/>
                  </a:ext>
                </a:extLst>
              </p:cNvPr>
              <p:cNvGrpSpPr/>
              <p:nvPr/>
            </p:nvGrpSpPr>
            <p:grpSpPr>
              <a:xfrm>
                <a:off x="5535062" y="2861106"/>
                <a:ext cx="3764586" cy="485447"/>
                <a:chOff x="5635243" y="2861106"/>
                <a:chExt cx="3764586" cy="485447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1B60F3A0-B350-EAB0-B4FF-A57849E49BF3}"/>
                    </a:ext>
                  </a:extLst>
                </p:cNvPr>
                <p:cNvSpPr txBox="1"/>
                <p:nvPr/>
              </p:nvSpPr>
              <p:spPr>
                <a:xfrm>
                  <a:off x="6176903" y="2946443"/>
                  <a:ext cx="155683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비트코인</a:t>
                  </a:r>
                  <a:r>
                    <a:rPr lang="en-US" altLang="ko-KR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( </a:t>
                  </a:r>
                  <a:r>
                    <a: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선물 </a:t>
                  </a:r>
                  <a:r>
                    <a:rPr lang="en-US" altLang="ko-KR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)</a:t>
                  </a:r>
                  <a:endPara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pic>
              <p:nvPicPr>
                <p:cNvPr id="42" name="그림 41">
                  <a:extLst>
                    <a:ext uri="{FF2B5EF4-FFF2-40B4-BE49-F238E27FC236}">
                      <a16:creationId xmlns:a16="http://schemas.microsoft.com/office/drawing/2014/main" id="{F412C5E7-3C75-EC8D-4D40-EDB7FEDD05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35243" y="2861106"/>
                  <a:ext cx="482438" cy="482438"/>
                </a:xfrm>
                <a:prstGeom prst="rect">
                  <a:avLst/>
                </a:prstGeom>
              </p:spPr>
            </p:pic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E8C10FF-B395-8C0E-7C3A-DCFDA9CB194F}"/>
                    </a:ext>
                  </a:extLst>
                </p:cNvPr>
                <p:cNvSpPr txBox="1"/>
                <p:nvPr/>
              </p:nvSpPr>
              <p:spPr>
                <a:xfrm>
                  <a:off x="7629793" y="2884888"/>
                  <a:ext cx="17700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레버리지 </a:t>
                  </a:r>
                  <a:r>
                    <a:rPr lang="en-US" altLang="ko-KR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:X5</a:t>
                  </a:r>
                  <a:endParaRPr lang="ko-KR" altLang="en-US" sz="2400" dirty="0">
                    <a:solidFill>
                      <a:srgbClr val="6656A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D05483E-06DD-FE11-6190-B1C454577F2B}"/>
                  </a:ext>
                </a:extLst>
              </p:cNvPr>
              <p:cNvSpPr txBox="1"/>
              <p:nvPr/>
            </p:nvSpPr>
            <p:spPr>
              <a:xfrm>
                <a:off x="6804848" y="3486329"/>
                <a:ext cx="122501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변동률 </a:t>
                </a:r>
                <a:r>
                  <a:rPr lang="en-US" altLang="ko-KR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+10%</a:t>
                </a:r>
                <a:endParaRPr lang="ko-KR" altLang="en-US" sz="14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8D56D26-9840-6C18-8576-35771066B6E8}"/>
                </a:ext>
              </a:extLst>
            </p:cNvPr>
            <p:cNvSpPr txBox="1"/>
            <p:nvPr/>
          </p:nvSpPr>
          <p:spPr>
            <a:xfrm>
              <a:off x="5260586" y="3084280"/>
              <a:ext cx="583814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4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&lt;</a:t>
              </a:r>
              <a:endParaRPr lang="ko-KR" altLang="en-US" sz="64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311461" y="4694745"/>
            <a:ext cx="55691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선물이라면 롱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숏을 가리지 않고 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수익률을 배수로</a:t>
            </a:r>
            <a:r>
              <a: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극대화 가능하다</a:t>
            </a:r>
            <a:r>
              <a: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2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125774-8CAD-87D1-B04C-8D0729C764A1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1321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73987" y="2003755"/>
            <a:ext cx="28440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2-5.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수익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9BA76CB-DAFF-E20A-BA3C-FA6699CD3C04}"/>
              </a:ext>
            </a:extLst>
          </p:cNvPr>
          <p:cNvGrpSpPr/>
          <p:nvPr/>
        </p:nvGrpSpPr>
        <p:grpSpPr>
          <a:xfrm>
            <a:off x="2530136" y="2904315"/>
            <a:ext cx="7131728" cy="1718677"/>
            <a:chOff x="2530136" y="2707828"/>
            <a:chExt cx="7131728" cy="1718677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EE1B6B5B-0BFD-ACDF-9669-3D07A16ECDA1}"/>
                </a:ext>
              </a:extLst>
            </p:cNvPr>
            <p:cNvGrpSpPr/>
            <p:nvPr/>
          </p:nvGrpSpPr>
          <p:grpSpPr>
            <a:xfrm>
              <a:off x="2530136" y="2707828"/>
              <a:ext cx="7131728" cy="1718677"/>
              <a:chOff x="3049712" y="2707828"/>
              <a:chExt cx="7131728" cy="1718677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D7757A0A-FB49-88CF-23ED-1CCFC1B0505B}"/>
                  </a:ext>
                </a:extLst>
              </p:cNvPr>
              <p:cNvGrpSpPr/>
              <p:nvPr/>
            </p:nvGrpSpPr>
            <p:grpSpPr>
              <a:xfrm>
                <a:off x="3049712" y="2707828"/>
                <a:ext cx="2099293" cy="1718677"/>
                <a:chOff x="2463624" y="2711835"/>
                <a:chExt cx="2099293" cy="1718677"/>
              </a:xfrm>
            </p:grpSpPr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3B8A6FA-09DF-1E41-E9C6-0434CBA09E5F}"/>
                    </a:ext>
                  </a:extLst>
                </p:cNvPr>
                <p:cNvSpPr/>
                <p:nvPr/>
              </p:nvSpPr>
              <p:spPr>
                <a:xfrm>
                  <a:off x="2463624" y="2711835"/>
                  <a:ext cx="2099293" cy="171867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  <a:effectLst>
                  <a:outerShdw blurRad="622300" dist="38100" dir="5400000" sx="111000" sy="111000" algn="t" rotWithShape="0">
                    <a:prstClr val="black">
                      <a:alpha val="8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CD037DBB-1FDE-8E10-1883-C068F6572D9D}"/>
                    </a:ext>
                  </a:extLst>
                </p:cNvPr>
                <p:cNvGrpSpPr/>
                <p:nvPr/>
              </p:nvGrpSpPr>
              <p:grpSpPr>
                <a:xfrm>
                  <a:off x="2677143" y="3428740"/>
                  <a:ext cx="1672253" cy="844487"/>
                  <a:chOff x="2677142" y="3506182"/>
                  <a:chExt cx="1672253" cy="844487"/>
                </a:xfrm>
              </p:grpSpPr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BE0123B5-D251-C271-FE83-46BDEBD0562F}"/>
                      </a:ext>
                    </a:extLst>
                  </p:cNvPr>
                  <p:cNvSpPr txBox="1"/>
                  <p:nvPr/>
                </p:nvSpPr>
                <p:spPr>
                  <a:xfrm>
                    <a:off x="2912785" y="3787230"/>
                    <a:ext cx="1200971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변동률 </a:t>
                    </a:r>
                    <a:r>
                      <a:rPr lang="en-US" altLang="ko-KR" sz="14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-10%</a:t>
                    </a:r>
                    <a:endPara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E1B5704F-75D5-4260-2CFF-4297556ACFD6}"/>
                      </a:ext>
                    </a:extLst>
                  </p:cNvPr>
                  <p:cNvSpPr txBox="1"/>
                  <p:nvPr/>
                </p:nvSpPr>
                <p:spPr>
                  <a:xfrm>
                    <a:off x="2716417" y="3506182"/>
                    <a:ext cx="1593706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투자 </a:t>
                    </a:r>
                    <a:r>
                      <a:rPr lang="ko-KR" altLang="en-US" sz="14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시드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 </a:t>
                    </a:r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$1,000 </a:t>
                    </a:r>
                    <a:endPara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95AF60B3-4F79-4034-99E6-B40CFA918E0D}"/>
                      </a:ext>
                    </a:extLst>
                  </p:cNvPr>
                  <p:cNvSpPr txBox="1"/>
                  <p:nvPr/>
                </p:nvSpPr>
                <p:spPr>
                  <a:xfrm>
                    <a:off x="2677142" y="4042892"/>
                    <a:ext cx="1672253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청산 후 금액 </a:t>
                    </a:r>
                    <a:r>
                      <a:rPr lang="en-US" altLang="ko-KR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$900 </a:t>
                    </a:r>
                    <a:endParaRPr lang="ko-KR" altLang="en-US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F2BBC81-0FF4-7F3C-539F-322295E5B40F}"/>
                  </a:ext>
                </a:extLst>
              </p:cNvPr>
              <p:cNvGrpSpPr/>
              <p:nvPr/>
            </p:nvGrpSpPr>
            <p:grpSpPr>
              <a:xfrm>
                <a:off x="5955981" y="2707828"/>
                <a:ext cx="4225459" cy="1718677"/>
                <a:chOff x="5304626" y="2703821"/>
                <a:chExt cx="4225459" cy="1718677"/>
              </a:xfrm>
            </p:grpSpPr>
            <p:sp>
              <p:nvSpPr>
                <p:cNvPr id="35" name="사각형: 둥근 모서리 34">
                  <a:extLst>
                    <a:ext uri="{FF2B5EF4-FFF2-40B4-BE49-F238E27FC236}">
                      <a16:creationId xmlns:a16="http://schemas.microsoft.com/office/drawing/2014/main" id="{B52670E4-8F81-AFCC-C217-447BF9CB3F28}"/>
                    </a:ext>
                  </a:extLst>
                </p:cNvPr>
                <p:cNvSpPr/>
                <p:nvPr/>
              </p:nvSpPr>
              <p:spPr>
                <a:xfrm>
                  <a:off x="5304626" y="2703821"/>
                  <a:ext cx="4225459" cy="171867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  <a:effectLst>
                  <a:glow rad="241300">
                    <a:schemeClr val="bg1">
                      <a:alpha val="11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EF4872E-0E6F-9689-90C1-72191CEACF57}"/>
                    </a:ext>
                  </a:extLst>
                </p:cNvPr>
                <p:cNvSpPr txBox="1"/>
                <p:nvPr/>
              </p:nvSpPr>
              <p:spPr>
                <a:xfrm>
                  <a:off x="6342382" y="3701774"/>
                  <a:ext cx="214994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수익률 </a:t>
                  </a:r>
                  <a:r>
                    <a:rPr lang="en-US" altLang="ko-KR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+50% ( 10% X 5 )</a:t>
                  </a:r>
                  <a:endPara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02366CE2-D5EA-5035-2806-F3977DEE510D}"/>
                    </a:ext>
                  </a:extLst>
                </p:cNvPr>
                <p:cNvSpPr txBox="1"/>
                <p:nvPr/>
              </p:nvSpPr>
              <p:spPr>
                <a:xfrm>
                  <a:off x="6620502" y="3267612"/>
                  <a:ext cx="159370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투자 </a:t>
                  </a:r>
                  <a:r>
                    <a:rPr lang="ko-KR" altLang="en-US" sz="14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시드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$1,000 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40817A71-BFB9-A5B8-6020-BCFD80BF865F}"/>
                    </a:ext>
                  </a:extLst>
                </p:cNvPr>
                <p:cNvSpPr txBox="1"/>
                <p:nvPr/>
              </p:nvSpPr>
              <p:spPr>
                <a:xfrm>
                  <a:off x="6222958" y="3957436"/>
                  <a:ext cx="238879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solidFill>
                        <a:srgbClr val="F4AF8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청산 후 금액 </a:t>
                  </a:r>
                  <a:r>
                    <a:rPr lang="en-US" altLang="ko-KR" sz="2000" dirty="0">
                      <a:solidFill>
                        <a:srgbClr val="F4AF8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$1500 </a:t>
                  </a:r>
                  <a:endParaRPr lang="ko-KR" altLang="en-US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69ABD113-ED85-2F91-EC17-4BD50C06895B}"/>
                    </a:ext>
                  </a:extLst>
                </p:cNvPr>
                <p:cNvGrpSpPr/>
                <p:nvPr/>
              </p:nvGrpSpPr>
              <p:grpSpPr>
                <a:xfrm>
                  <a:off x="5535062" y="2861106"/>
                  <a:ext cx="3764586" cy="485447"/>
                  <a:chOff x="5635243" y="2861106"/>
                  <a:chExt cx="3764586" cy="485447"/>
                </a:xfrm>
              </p:grpSpPr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1B60F3A0-B350-EAB0-B4FF-A57849E49BF3}"/>
                      </a:ext>
                    </a:extLst>
                  </p:cNvPr>
                  <p:cNvSpPr txBox="1"/>
                  <p:nvPr/>
                </p:nvSpPr>
                <p:spPr>
                  <a:xfrm>
                    <a:off x="6176903" y="2946443"/>
                    <a:ext cx="155683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6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비트코인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( 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선물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)</a:t>
                    </a:r>
                    <a:endPara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pic>
                <p:nvPicPr>
                  <p:cNvPr id="42" name="그림 41">
                    <a:extLst>
                      <a:ext uri="{FF2B5EF4-FFF2-40B4-BE49-F238E27FC236}">
                        <a16:creationId xmlns:a16="http://schemas.microsoft.com/office/drawing/2014/main" id="{F412C5E7-3C75-EC8D-4D40-EDB7FEDD05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635243" y="2861106"/>
                    <a:ext cx="482438" cy="482438"/>
                  </a:xfrm>
                  <a:prstGeom prst="rect">
                    <a:avLst/>
                  </a:prstGeom>
                </p:spPr>
              </p:pic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0E8C10FF-B395-8C0E-7C3A-DCFDA9CB194F}"/>
                      </a:ext>
                    </a:extLst>
                  </p:cNvPr>
                  <p:cNvSpPr txBox="1"/>
                  <p:nvPr/>
                </p:nvSpPr>
                <p:spPr>
                  <a:xfrm>
                    <a:off x="7629793" y="2884888"/>
                    <a:ext cx="17700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2400" dirty="0">
                        <a:solidFill>
                          <a:srgbClr val="6656A0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레버리지 </a:t>
                    </a:r>
                    <a:r>
                      <a:rPr lang="en-US" altLang="ko-KR" sz="2400" dirty="0">
                        <a:solidFill>
                          <a:srgbClr val="6656A0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:X5</a:t>
                    </a:r>
                    <a:endParaRPr lang="ko-KR" altLang="en-US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FD05483E-06DD-FE11-6190-B1C454577F2B}"/>
                    </a:ext>
                  </a:extLst>
                </p:cNvPr>
                <p:cNvSpPr txBox="1"/>
                <p:nvPr/>
              </p:nvSpPr>
              <p:spPr>
                <a:xfrm>
                  <a:off x="6816868" y="3486329"/>
                  <a:ext cx="120097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변동률 </a:t>
                  </a:r>
                  <a:r>
                    <a:rPr lang="en-US" altLang="ko-KR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-10%</a:t>
                  </a:r>
                  <a:endParaRPr lang="ko-KR" altLang="en-US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8D56D26-9840-6C18-8576-35771066B6E8}"/>
                  </a:ext>
                </a:extLst>
              </p:cNvPr>
              <p:cNvSpPr txBox="1"/>
              <p:nvPr/>
            </p:nvSpPr>
            <p:spPr>
              <a:xfrm>
                <a:off x="5260586" y="3084280"/>
                <a:ext cx="583814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64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&lt;</a:t>
                </a:r>
                <a:endParaRPr lang="ko-KR" altLang="en-US" sz="64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05D0C6DC-A9E9-58AB-5860-1291806CC050}"/>
                </a:ext>
              </a:extLst>
            </p:cNvPr>
            <p:cNvGrpSpPr/>
            <p:nvPr/>
          </p:nvGrpSpPr>
          <p:grpSpPr>
            <a:xfrm>
              <a:off x="2616578" y="2865113"/>
              <a:ext cx="1985204" cy="482438"/>
              <a:chOff x="2616578" y="2865113"/>
              <a:chExt cx="1985204" cy="482438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935FD48-FEFA-FD80-A1D4-E4708BBFC189}"/>
                  </a:ext>
                </a:extLst>
              </p:cNvPr>
              <p:cNvSpPr txBox="1"/>
              <p:nvPr/>
            </p:nvSpPr>
            <p:spPr>
              <a:xfrm>
                <a:off x="3099447" y="2959019"/>
                <a:ext cx="15023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 err="1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비트코인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현물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)</a:t>
                </a:r>
                <a:endPara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195D68B2-08D4-EBA4-7A98-ED7B3071E9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16578" y="2865113"/>
                <a:ext cx="482438" cy="482438"/>
              </a:xfrm>
              <a:prstGeom prst="rect">
                <a:avLst/>
              </a:prstGeom>
            </p:spPr>
          </p:pic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EAB1CEC-B4C1-0AE6-3370-89590C33186C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하락할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Short 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311461" y="4694745"/>
            <a:ext cx="55691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선물이라면 롱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숏을 가리지 않고 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수익률을 배수로</a:t>
            </a:r>
            <a:r>
              <a: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극대화 가능하다</a:t>
            </a:r>
            <a:r>
              <a: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2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3104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14676" y="2003755"/>
            <a:ext cx="2962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2-6.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손해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C1A05E-2426-FD38-A5E6-BEFBD39BA13A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26094A-4DF5-E9F4-02DA-34571432E532}"/>
              </a:ext>
            </a:extLst>
          </p:cNvPr>
          <p:cNvGrpSpPr/>
          <p:nvPr/>
        </p:nvGrpSpPr>
        <p:grpSpPr>
          <a:xfrm>
            <a:off x="2530136" y="2904315"/>
            <a:ext cx="7131728" cy="1718677"/>
            <a:chOff x="2530136" y="2904315"/>
            <a:chExt cx="7131728" cy="1718677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EE1B6B5B-0BFD-ACDF-9669-3D07A16ECDA1}"/>
                </a:ext>
              </a:extLst>
            </p:cNvPr>
            <p:cNvGrpSpPr/>
            <p:nvPr/>
          </p:nvGrpSpPr>
          <p:grpSpPr>
            <a:xfrm>
              <a:off x="2530136" y="2904315"/>
              <a:ext cx="7131728" cy="1718677"/>
              <a:chOff x="3049712" y="2707828"/>
              <a:chExt cx="7131728" cy="1718677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D7757A0A-FB49-88CF-23ED-1CCFC1B0505B}"/>
                  </a:ext>
                </a:extLst>
              </p:cNvPr>
              <p:cNvGrpSpPr/>
              <p:nvPr/>
            </p:nvGrpSpPr>
            <p:grpSpPr>
              <a:xfrm>
                <a:off x="3049712" y="2707828"/>
                <a:ext cx="2099293" cy="1718677"/>
                <a:chOff x="2463624" y="2711835"/>
                <a:chExt cx="2099293" cy="1718677"/>
              </a:xfrm>
            </p:grpSpPr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3B8A6FA-09DF-1E41-E9C6-0434CBA09E5F}"/>
                    </a:ext>
                  </a:extLst>
                </p:cNvPr>
                <p:cNvSpPr/>
                <p:nvPr/>
              </p:nvSpPr>
              <p:spPr>
                <a:xfrm>
                  <a:off x="2463624" y="2711835"/>
                  <a:ext cx="2099293" cy="171867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  <a:effectLst>
                  <a:outerShdw blurRad="622300" dist="38100" dir="5400000" sx="111000" sy="111000" algn="t" rotWithShape="0">
                    <a:prstClr val="black">
                      <a:alpha val="8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CD037DBB-1FDE-8E10-1883-C068F6572D9D}"/>
                    </a:ext>
                  </a:extLst>
                </p:cNvPr>
                <p:cNvGrpSpPr/>
                <p:nvPr/>
              </p:nvGrpSpPr>
              <p:grpSpPr>
                <a:xfrm>
                  <a:off x="2677143" y="3428740"/>
                  <a:ext cx="1672253" cy="844487"/>
                  <a:chOff x="2677142" y="3506182"/>
                  <a:chExt cx="1672253" cy="844487"/>
                </a:xfrm>
              </p:grpSpPr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BE0123B5-D251-C271-FE83-46BDEBD0562F}"/>
                      </a:ext>
                    </a:extLst>
                  </p:cNvPr>
                  <p:cNvSpPr txBox="1"/>
                  <p:nvPr/>
                </p:nvSpPr>
                <p:spPr>
                  <a:xfrm>
                    <a:off x="2912785" y="3787230"/>
                    <a:ext cx="1200971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변동률 </a:t>
                    </a:r>
                    <a:r>
                      <a:rPr lang="en-US" altLang="ko-KR" sz="14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-10%</a:t>
                    </a:r>
                    <a:endPara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E1B5704F-75D5-4260-2CFF-4297556ACFD6}"/>
                      </a:ext>
                    </a:extLst>
                  </p:cNvPr>
                  <p:cNvSpPr txBox="1"/>
                  <p:nvPr/>
                </p:nvSpPr>
                <p:spPr>
                  <a:xfrm>
                    <a:off x="2716417" y="3506182"/>
                    <a:ext cx="1593706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투자 </a:t>
                    </a:r>
                    <a:r>
                      <a:rPr lang="ko-KR" altLang="en-US" sz="14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시드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 </a:t>
                    </a:r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$1,000 </a:t>
                    </a:r>
                    <a:endPara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95AF60B3-4F79-4034-99E6-B40CFA918E0D}"/>
                      </a:ext>
                    </a:extLst>
                  </p:cNvPr>
                  <p:cNvSpPr txBox="1"/>
                  <p:nvPr/>
                </p:nvSpPr>
                <p:spPr>
                  <a:xfrm>
                    <a:off x="2677142" y="4042892"/>
                    <a:ext cx="1672253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청산 후 금액 </a:t>
                    </a:r>
                    <a:r>
                      <a:rPr lang="en-US" altLang="ko-KR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$900 </a:t>
                    </a:r>
                    <a:endParaRPr lang="ko-KR" altLang="en-US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F2BBC81-0FF4-7F3C-539F-322295E5B40F}"/>
                  </a:ext>
                </a:extLst>
              </p:cNvPr>
              <p:cNvGrpSpPr/>
              <p:nvPr/>
            </p:nvGrpSpPr>
            <p:grpSpPr>
              <a:xfrm>
                <a:off x="5955981" y="2707828"/>
                <a:ext cx="4225459" cy="1718677"/>
                <a:chOff x="5304626" y="2703821"/>
                <a:chExt cx="4225459" cy="1718677"/>
              </a:xfrm>
            </p:grpSpPr>
            <p:sp>
              <p:nvSpPr>
                <p:cNvPr id="35" name="사각형: 둥근 모서리 34">
                  <a:extLst>
                    <a:ext uri="{FF2B5EF4-FFF2-40B4-BE49-F238E27FC236}">
                      <a16:creationId xmlns:a16="http://schemas.microsoft.com/office/drawing/2014/main" id="{B52670E4-8F81-AFCC-C217-447BF9CB3F28}"/>
                    </a:ext>
                  </a:extLst>
                </p:cNvPr>
                <p:cNvSpPr/>
                <p:nvPr/>
              </p:nvSpPr>
              <p:spPr>
                <a:xfrm>
                  <a:off x="5304626" y="2703821"/>
                  <a:ext cx="4225459" cy="171867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  <a:effectLst>
                  <a:glow rad="241300">
                    <a:schemeClr val="bg1">
                      <a:alpha val="11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EF4872E-0E6F-9689-90C1-72191CEACF57}"/>
                    </a:ext>
                  </a:extLst>
                </p:cNvPr>
                <p:cNvSpPr txBox="1"/>
                <p:nvPr/>
              </p:nvSpPr>
              <p:spPr>
                <a:xfrm>
                  <a:off x="6354405" y="3701774"/>
                  <a:ext cx="212590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수익률 </a:t>
                  </a:r>
                  <a:r>
                    <a:rPr lang="en-US" altLang="ko-KR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-50% ( 10% X 5 )</a:t>
                  </a:r>
                  <a:endParaRPr lang="ko-KR" altLang="en-US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02366CE2-D5EA-5035-2806-F3977DEE510D}"/>
                    </a:ext>
                  </a:extLst>
                </p:cNvPr>
                <p:cNvSpPr txBox="1"/>
                <p:nvPr/>
              </p:nvSpPr>
              <p:spPr>
                <a:xfrm>
                  <a:off x="6620502" y="3267612"/>
                  <a:ext cx="159370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투자 </a:t>
                  </a:r>
                  <a:r>
                    <a:rPr lang="ko-KR" altLang="en-US" sz="14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시드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$1,000 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40817A71-BFB9-A5B8-6020-BCFD80BF865F}"/>
                    </a:ext>
                  </a:extLst>
                </p:cNvPr>
                <p:cNvSpPr txBox="1"/>
                <p:nvPr/>
              </p:nvSpPr>
              <p:spPr>
                <a:xfrm>
                  <a:off x="6271048" y="3957436"/>
                  <a:ext cx="229261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solidFill>
                        <a:srgbClr val="F4AF8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청산 후 금액 </a:t>
                  </a:r>
                  <a:r>
                    <a:rPr lang="en-US" altLang="ko-KR" sz="2000" dirty="0">
                      <a:solidFill>
                        <a:srgbClr val="F4AF8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$500 </a:t>
                  </a:r>
                  <a:endParaRPr lang="ko-KR" altLang="en-US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69ABD113-ED85-2F91-EC17-4BD50C06895B}"/>
                    </a:ext>
                  </a:extLst>
                </p:cNvPr>
                <p:cNvGrpSpPr/>
                <p:nvPr/>
              </p:nvGrpSpPr>
              <p:grpSpPr>
                <a:xfrm>
                  <a:off x="5535062" y="2861106"/>
                  <a:ext cx="3764586" cy="485447"/>
                  <a:chOff x="5635243" y="2861106"/>
                  <a:chExt cx="3764586" cy="485447"/>
                </a:xfrm>
              </p:grpSpPr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1B60F3A0-B350-EAB0-B4FF-A57849E49BF3}"/>
                      </a:ext>
                    </a:extLst>
                  </p:cNvPr>
                  <p:cNvSpPr txBox="1"/>
                  <p:nvPr/>
                </p:nvSpPr>
                <p:spPr>
                  <a:xfrm>
                    <a:off x="6176903" y="2946443"/>
                    <a:ext cx="155683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6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비트코인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( 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선물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)</a:t>
                    </a:r>
                    <a:endPara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pic>
                <p:nvPicPr>
                  <p:cNvPr id="42" name="그림 41">
                    <a:extLst>
                      <a:ext uri="{FF2B5EF4-FFF2-40B4-BE49-F238E27FC236}">
                        <a16:creationId xmlns:a16="http://schemas.microsoft.com/office/drawing/2014/main" id="{F412C5E7-3C75-EC8D-4D40-EDB7FEDD05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635243" y="2861106"/>
                    <a:ext cx="482438" cy="482438"/>
                  </a:xfrm>
                  <a:prstGeom prst="rect">
                    <a:avLst/>
                  </a:prstGeom>
                </p:spPr>
              </p:pic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0E8C10FF-B395-8C0E-7C3A-DCFDA9CB194F}"/>
                      </a:ext>
                    </a:extLst>
                  </p:cNvPr>
                  <p:cNvSpPr txBox="1"/>
                  <p:nvPr/>
                </p:nvSpPr>
                <p:spPr>
                  <a:xfrm>
                    <a:off x="7629793" y="2884888"/>
                    <a:ext cx="17700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2400" dirty="0">
                        <a:solidFill>
                          <a:srgbClr val="6656A0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레버리지 </a:t>
                    </a:r>
                    <a:r>
                      <a:rPr lang="en-US" altLang="ko-KR" sz="2400" dirty="0">
                        <a:solidFill>
                          <a:srgbClr val="6656A0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:X5</a:t>
                    </a:r>
                    <a:endParaRPr lang="ko-KR" altLang="en-US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FD05483E-06DD-FE11-6190-B1C454577F2B}"/>
                    </a:ext>
                  </a:extLst>
                </p:cNvPr>
                <p:cNvSpPr txBox="1"/>
                <p:nvPr/>
              </p:nvSpPr>
              <p:spPr>
                <a:xfrm>
                  <a:off x="6816868" y="3486329"/>
                  <a:ext cx="120097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변동률 </a:t>
                  </a:r>
                  <a:r>
                    <a:rPr lang="en-US" altLang="ko-KR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-10%</a:t>
                  </a:r>
                  <a:endParaRPr lang="ko-KR" altLang="en-US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8D56D26-9840-6C18-8576-35771066B6E8}"/>
                  </a:ext>
                </a:extLst>
              </p:cNvPr>
              <p:cNvSpPr txBox="1"/>
              <p:nvPr/>
            </p:nvSpPr>
            <p:spPr>
              <a:xfrm>
                <a:off x="5260586" y="3084280"/>
                <a:ext cx="583814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64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&gt;</a:t>
                </a:r>
                <a:endParaRPr lang="ko-KR" altLang="en-US" sz="64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54BA95D-E8AD-5208-9792-66F1E1A7066A}"/>
                </a:ext>
              </a:extLst>
            </p:cNvPr>
            <p:cNvSpPr txBox="1"/>
            <p:nvPr/>
          </p:nvSpPr>
          <p:spPr>
            <a:xfrm>
              <a:off x="3099447" y="3155506"/>
              <a:ext cx="15023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비트코인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현물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B84A81A9-9CE9-AE60-AB59-D403B5B536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16578" y="3061600"/>
              <a:ext cx="482438" cy="482438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709B4E8-7341-727C-0409-6ECEEF2961D2}"/>
              </a:ext>
            </a:extLst>
          </p:cNvPr>
          <p:cNvSpPr txBox="1"/>
          <p:nvPr/>
        </p:nvSpPr>
        <p:spPr>
          <a:xfrm>
            <a:off x="3896556" y="4694745"/>
            <a:ext cx="439896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포지션과 차트가 반대로 간다면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3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손실률도 배수가 </a:t>
            </a:r>
            <a:r>
              <a:rPr lang="ko-KR" altLang="en-US" sz="3200" dirty="0" err="1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돼버린다</a:t>
            </a:r>
            <a:r>
              <a:rPr lang="en-US" altLang="ko-KR" sz="3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2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6644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14676" y="2003755"/>
            <a:ext cx="2962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2-6.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손해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EE1B6B5B-0BFD-ACDF-9669-3D07A16ECDA1}"/>
              </a:ext>
            </a:extLst>
          </p:cNvPr>
          <p:cNvGrpSpPr/>
          <p:nvPr/>
        </p:nvGrpSpPr>
        <p:grpSpPr>
          <a:xfrm>
            <a:off x="2530136" y="2904315"/>
            <a:ext cx="7131728" cy="1718677"/>
            <a:chOff x="3049712" y="2707828"/>
            <a:chExt cx="7131728" cy="1718677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7757A0A-FB49-88CF-23ED-1CCFC1B0505B}"/>
                </a:ext>
              </a:extLst>
            </p:cNvPr>
            <p:cNvGrpSpPr/>
            <p:nvPr/>
          </p:nvGrpSpPr>
          <p:grpSpPr>
            <a:xfrm>
              <a:off x="3049712" y="2707828"/>
              <a:ext cx="2099293" cy="1718677"/>
              <a:chOff x="2463624" y="2711835"/>
              <a:chExt cx="2099293" cy="1718677"/>
            </a:xfrm>
          </p:grpSpPr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A3B8A6FA-09DF-1E41-E9C6-0434CBA09E5F}"/>
                  </a:ext>
                </a:extLst>
              </p:cNvPr>
              <p:cNvSpPr/>
              <p:nvPr/>
            </p:nvSpPr>
            <p:spPr>
              <a:xfrm>
                <a:off x="2463624" y="2711835"/>
                <a:ext cx="2099293" cy="171867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CD037DBB-1FDE-8E10-1883-C068F6572D9D}"/>
                  </a:ext>
                </a:extLst>
              </p:cNvPr>
              <p:cNvGrpSpPr/>
              <p:nvPr/>
            </p:nvGrpSpPr>
            <p:grpSpPr>
              <a:xfrm>
                <a:off x="2550066" y="2869120"/>
                <a:ext cx="1985204" cy="1404107"/>
                <a:chOff x="2550065" y="2946562"/>
                <a:chExt cx="1985204" cy="1404107"/>
              </a:xfrm>
            </p:grpSpPr>
            <p:grpSp>
              <p:nvGrpSpPr>
                <p:cNvPr id="21" name="그룹 20">
                  <a:extLst>
                    <a:ext uri="{FF2B5EF4-FFF2-40B4-BE49-F238E27FC236}">
                      <a16:creationId xmlns:a16="http://schemas.microsoft.com/office/drawing/2014/main" id="{942FFF27-F9C1-3811-524D-640BA4561EE1}"/>
                    </a:ext>
                  </a:extLst>
                </p:cNvPr>
                <p:cNvGrpSpPr/>
                <p:nvPr/>
              </p:nvGrpSpPr>
              <p:grpSpPr>
                <a:xfrm>
                  <a:off x="2550065" y="2946562"/>
                  <a:ext cx="1985204" cy="482438"/>
                  <a:chOff x="2580242" y="2946562"/>
                  <a:chExt cx="1985204" cy="482438"/>
                </a:xfrm>
              </p:grpSpPr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0C1619FA-EA86-8FA7-5B09-B453A41AD037}"/>
                      </a:ext>
                    </a:extLst>
                  </p:cNvPr>
                  <p:cNvSpPr txBox="1"/>
                  <p:nvPr/>
                </p:nvSpPr>
                <p:spPr>
                  <a:xfrm>
                    <a:off x="3063111" y="3040468"/>
                    <a:ext cx="150233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6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비트코인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(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현물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)</a:t>
                    </a:r>
                    <a:endPara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pic>
                <p:nvPicPr>
                  <p:cNvPr id="20" name="그림 19">
                    <a:extLst>
                      <a:ext uri="{FF2B5EF4-FFF2-40B4-BE49-F238E27FC236}">
                        <a16:creationId xmlns:a16="http://schemas.microsoft.com/office/drawing/2014/main" id="{4548EBAC-E953-F67F-B998-6C87280EDF0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580242" y="2946562"/>
                    <a:ext cx="482438" cy="482438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BE0123B5-D251-C271-FE83-46BDEBD0562F}"/>
                    </a:ext>
                  </a:extLst>
                </p:cNvPr>
                <p:cNvSpPr txBox="1"/>
                <p:nvPr/>
              </p:nvSpPr>
              <p:spPr>
                <a:xfrm>
                  <a:off x="2900764" y="3787230"/>
                  <a:ext cx="122501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변동률 </a:t>
                  </a:r>
                  <a:r>
                    <a:rPr lang="en-US" altLang="ko-KR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+10%</a:t>
                  </a:r>
                  <a:endPara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1B5704F-75D5-4260-2CFF-4297556ACFD6}"/>
                    </a:ext>
                  </a:extLst>
                </p:cNvPr>
                <p:cNvSpPr txBox="1"/>
                <p:nvPr/>
              </p:nvSpPr>
              <p:spPr>
                <a:xfrm>
                  <a:off x="2716417" y="3506182"/>
                  <a:ext cx="159370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투자 </a:t>
                  </a:r>
                  <a:r>
                    <a:rPr lang="ko-KR" altLang="en-US" sz="14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시드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$1,000 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95AF60B3-4F79-4034-99E6-B40CFA918E0D}"/>
                    </a:ext>
                  </a:extLst>
                </p:cNvPr>
                <p:cNvSpPr txBox="1"/>
                <p:nvPr/>
              </p:nvSpPr>
              <p:spPr>
                <a:xfrm>
                  <a:off x="2661914" y="4042892"/>
                  <a:ext cx="170271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청산 후 금액 </a:t>
                  </a:r>
                  <a:r>
                    <a:rPr lang="en-US" altLang="ko-KR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$1100 </a:t>
                  </a:r>
                  <a:endParaRPr lang="ko-KR" altLang="en-US" sz="1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F2BBC81-0FF4-7F3C-539F-322295E5B40F}"/>
                </a:ext>
              </a:extLst>
            </p:cNvPr>
            <p:cNvGrpSpPr/>
            <p:nvPr/>
          </p:nvGrpSpPr>
          <p:grpSpPr>
            <a:xfrm>
              <a:off x="5955981" y="2707828"/>
              <a:ext cx="4225459" cy="1718677"/>
              <a:chOff x="5304626" y="2703821"/>
              <a:chExt cx="4225459" cy="1718677"/>
            </a:xfrm>
          </p:grpSpPr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B52670E4-8F81-AFCC-C217-447BF9CB3F28}"/>
                  </a:ext>
                </a:extLst>
              </p:cNvPr>
              <p:cNvSpPr/>
              <p:nvPr/>
            </p:nvSpPr>
            <p:spPr>
              <a:xfrm>
                <a:off x="5304626" y="2703821"/>
                <a:ext cx="4225459" cy="171867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  <a:effectLst>
                <a:glow rad="241300">
                  <a:schemeClr val="bg1">
                    <a:alpha val="11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EF4872E-0E6F-9689-90C1-72191CEACF57}"/>
                  </a:ext>
                </a:extLst>
              </p:cNvPr>
              <p:cNvSpPr txBox="1"/>
              <p:nvPr/>
            </p:nvSpPr>
            <p:spPr>
              <a:xfrm>
                <a:off x="6354405" y="3701774"/>
                <a:ext cx="2125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수익률 </a:t>
                </a:r>
                <a:r>
                  <a:rPr lang="en-US" altLang="ko-KR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-50% ( 10% X 5 )</a:t>
                </a:r>
                <a:endParaRPr lang="ko-KR" altLang="en-US" sz="14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2366CE2-D5EA-5035-2806-F3977DEE510D}"/>
                  </a:ext>
                </a:extLst>
              </p:cNvPr>
              <p:cNvSpPr txBox="1"/>
              <p:nvPr/>
            </p:nvSpPr>
            <p:spPr>
              <a:xfrm>
                <a:off x="6620502" y="3267612"/>
                <a:ext cx="15937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투자 </a:t>
                </a:r>
                <a:r>
                  <a:rPr lang="ko-KR" altLang="en-US" sz="1400" dirty="0" err="1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시드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$1,000 </a:t>
                </a:r>
                <a:endPara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0817A71-BFB9-A5B8-6020-BCFD80BF865F}"/>
                  </a:ext>
                </a:extLst>
              </p:cNvPr>
              <p:cNvSpPr txBox="1"/>
              <p:nvPr/>
            </p:nvSpPr>
            <p:spPr>
              <a:xfrm>
                <a:off x="6271048" y="3957436"/>
                <a:ext cx="229261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청산 후 금액 </a:t>
                </a:r>
                <a:r>
                  <a:rPr lang="en-US" altLang="ko-KR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$500 </a:t>
                </a:r>
                <a:endParaRPr lang="ko-KR" altLang="en-US" sz="2000" dirty="0">
                  <a:solidFill>
                    <a:srgbClr val="F4AF8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69ABD113-ED85-2F91-EC17-4BD50C06895B}"/>
                  </a:ext>
                </a:extLst>
              </p:cNvPr>
              <p:cNvGrpSpPr/>
              <p:nvPr/>
            </p:nvGrpSpPr>
            <p:grpSpPr>
              <a:xfrm>
                <a:off x="5535062" y="2861106"/>
                <a:ext cx="3764586" cy="485447"/>
                <a:chOff x="5635243" y="2861106"/>
                <a:chExt cx="3764586" cy="485447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1B60F3A0-B350-EAB0-B4FF-A57849E49BF3}"/>
                    </a:ext>
                  </a:extLst>
                </p:cNvPr>
                <p:cNvSpPr txBox="1"/>
                <p:nvPr/>
              </p:nvSpPr>
              <p:spPr>
                <a:xfrm>
                  <a:off x="6176903" y="2946443"/>
                  <a:ext cx="155683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비트코인</a:t>
                  </a:r>
                  <a:r>
                    <a:rPr lang="en-US" altLang="ko-KR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( </a:t>
                  </a:r>
                  <a:r>
                    <a: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선물 </a:t>
                  </a:r>
                  <a:r>
                    <a:rPr lang="en-US" altLang="ko-KR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)</a:t>
                  </a:r>
                  <a:endPara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pic>
              <p:nvPicPr>
                <p:cNvPr id="42" name="그림 41">
                  <a:extLst>
                    <a:ext uri="{FF2B5EF4-FFF2-40B4-BE49-F238E27FC236}">
                      <a16:creationId xmlns:a16="http://schemas.microsoft.com/office/drawing/2014/main" id="{F412C5E7-3C75-EC8D-4D40-EDB7FEDD05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35243" y="2861106"/>
                  <a:ext cx="482438" cy="482438"/>
                </a:xfrm>
                <a:prstGeom prst="rect">
                  <a:avLst/>
                </a:prstGeom>
              </p:spPr>
            </p:pic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E8C10FF-B395-8C0E-7C3A-DCFDA9CB194F}"/>
                    </a:ext>
                  </a:extLst>
                </p:cNvPr>
                <p:cNvSpPr txBox="1"/>
                <p:nvPr/>
              </p:nvSpPr>
              <p:spPr>
                <a:xfrm>
                  <a:off x="7629793" y="2884888"/>
                  <a:ext cx="17700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레버리지 </a:t>
                  </a:r>
                  <a:r>
                    <a:rPr lang="en-US" altLang="ko-KR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:X5</a:t>
                  </a:r>
                  <a:endParaRPr lang="ko-KR" altLang="en-US" sz="2400" dirty="0">
                    <a:solidFill>
                      <a:srgbClr val="6656A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D05483E-06DD-FE11-6190-B1C454577F2B}"/>
                  </a:ext>
                </a:extLst>
              </p:cNvPr>
              <p:cNvSpPr txBox="1"/>
              <p:nvPr/>
            </p:nvSpPr>
            <p:spPr>
              <a:xfrm>
                <a:off x="6804848" y="3486329"/>
                <a:ext cx="122501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변동률 </a:t>
                </a:r>
                <a:r>
                  <a:rPr lang="en-US" altLang="ko-KR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+10%</a:t>
                </a:r>
                <a:endParaRPr lang="ko-KR" altLang="en-US" sz="14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8D56D26-9840-6C18-8576-35771066B6E8}"/>
                </a:ext>
              </a:extLst>
            </p:cNvPr>
            <p:cNvSpPr txBox="1"/>
            <p:nvPr/>
          </p:nvSpPr>
          <p:spPr>
            <a:xfrm>
              <a:off x="5260586" y="3084280"/>
              <a:ext cx="583814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4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&gt;</a:t>
              </a:r>
              <a:endParaRPr lang="ko-KR" altLang="en-US" sz="64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896556" y="4694745"/>
            <a:ext cx="439896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포지션과 차트가 반대로 간다면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3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손실률도 배수가 </a:t>
            </a:r>
            <a:r>
              <a:rPr lang="ko-KR" altLang="en-US" sz="3200" dirty="0" err="1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돼버린다</a:t>
            </a:r>
            <a:r>
              <a:rPr lang="en-US" altLang="ko-KR" sz="3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2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A21827-EA5B-7A36-9A77-544F7438973A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하락할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Short 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524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734627" y="2003755"/>
            <a:ext cx="4722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2-7.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수익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1460945" y="2899191"/>
            <a:ext cx="3262432" cy="523220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345832" y="3987146"/>
            <a:ext cx="28063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345832" y="4296375"/>
            <a:ext cx="2806316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8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X5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(8 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80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1" y="2684897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8031361" y="2992674"/>
            <a:ext cx="28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12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+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실현 수익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 5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수수료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280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(5*50%= 250%)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A4BDDD4-8D6E-94E4-FE77-AA902E44D758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17" name="화살표: 오른쪽 16">
              <a:extLst>
                <a:ext uri="{FF2B5EF4-FFF2-40B4-BE49-F238E27FC236}">
                  <a16:creationId xmlns:a16="http://schemas.microsoft.com/office/drawing/2014/main" id="{33C91C54-28A1-FE7B-1A05-FB36E1F6DCAA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화살표: 오른쪽 18">
              <a:extLst>
                <a:ext uri="{FF2B5EF4-FFF2-40B4-BE49-F238E27FC236}">
                  <a16:creationId xmlns:a16="http://schemas.microsoft.com/office/drawing/2014/main" id="{8CC1305C-E656-A3FE-5BCD-D9AD0344D542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C9C2550C-F0BC-55F3-288B-E850C6B684DD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4" name="사각형: 둥근 모서리 21">
                <a:extLst>
                  <a:ext uri="{FF2B5EF4-FFF2-40B4-BE49-F238E27FC236}">
                    <a16:creationId xmlns:a16="http://schemas.microsoft.com/office/drawing/2014/main" id="{25321F2E-8B33-594C-F071-A44E6ED80726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7E54BA18-F403-D536-6D14-9415D6FC76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화살표: 위쪽 26">
                <a:extLst>
                  <a:ext uri="{FF2B5EF4-FFF2-40B4-BE49-F238E27FC236}">
                    <a16:creationId xmlns:a16="http://schemas.microsoft.com/office/drawing/2014/main" id="{BC0C5C3F-7235-8C83-7453-DE7B76F25A8D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FC970E67-9829-2F55-A416-9995171C5F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67FB48B9-014A-2A8B-634B-696ED658F8B1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9A9CC920-AD46-3E22-33B5-9C054C37C7DD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863679" y="4796294"/>
            <a:ext cx="44646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일반적으로 계산되는 수익률의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현물과 차별화 된 수익률 가능</a:t>
            </a:r>
            <a:endParaRPr lang="en-US" altLang="ko-KR" sz="2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6969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721005" y="2003755"/>
            <a:ext cx="4750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2-8.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래버리지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손해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7441282" y="295874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2736899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8" y="3044676"/>
            <a:ext cx="28859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(4*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897463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0" y="4205240"/>
            <a:ext cx="28859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코인의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32000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 손실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*5)</a:t>
            </a:r>
          </a:p>
          <a:p>
            <a:pPr algn="ctr"/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( 5*-20% = -100%)</a:t>
            </a:r>
            <a:endParaRPr lang="en-US" altLang="ko-KR" sz="1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09B9A82-7184-6DFF-32E4-FB7744AACB30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FBDF40DC-B7FE-8B44-6103-67A9673E1D7F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DA7E99E-ADF7-2DB9-09A8-5BD3093984E1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D95515B-D3F9-5F16-B8A4-26522AD77D5D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32" name="화살표: 위쪽 31">
                <a:extLst>
                  <a:ext uri="{FF2B5EF4-FFF2-40B4-BE49-F238E27FC236}">
                    <a16:creationId xmlns:a16="http://schemas.microsoft.com/office/drawing/2014/main" id="{E4D86FA1-3D8C-086E-95F8-9CFFB55C8F7E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04683BE9-4704-2E69-9CF6-FE2071E9EF3B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35485CD-CE8A-9C76-163D-33523BF078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13D8B7A4-590F-318D-CAF0-54344CD5CE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9CDDB914-53B7-D6C7-ECAD-C316C697D442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91BB75C4-AAC7-E18B-43BE-60BC653A3DB2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F6338CD1-5DF7-CD68-37C0-73CC746F1574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D9D6A72-B263-5C91-DF7A-131B47650E15}"/>
              </a:ext>
            </a:extLst>
          </p:cNvPr>
          <p:cNvSpPr txBox="1"/>
          <p:nvPr/>
        </p:nvSpPr>
        <p:spPr>
          <a:xfrm>
            <a:off x="3863680" y="4796294"/>
            <a:ext cx="4464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일반적으로 계산되는 손실률의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리스크 역시 배수화 된 손실률 가능</a:t>
            </a:r>
            <a:endParaRPr lang="en-US" altLang="ko-KR" sz="24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6412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721005" y="2003755"/>
            <a:ext cx="4750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2-8.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래버리지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손해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7441282" y="295874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2736899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8" y="3044676"/>
            <a:ext cx="28859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(4*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897463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0" y="4205240"/>
            <a:ext cx="28859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코인의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32000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 손실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*5)</a:t>
            </a:r>
          </a:p>
          <a:p>
            <a:pPr algn="ctr"/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( 5*-20% = -100%)</a:t>
            </a:r>
            <a:endParaRPr lang="en-US" altLang="ko-KR" sz="1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09B9A82-7184-6DFF-32E4-FB7744AACB30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FBDF40DC-B7FE-8B44-6103-67A9673E1D7F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DA7E99E-ADF7-2DB9-09A8-5BD3093984E1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D95515B-D3F9-5F16-B8A4-26522AD77D5D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32" name="화살표: 위쪽 31">
                <a:extLst>
                  <a:ext uri="{FF2B5EF4-FFF2-40B4-BE49-F238E27FC236}">
                    <a16:creationId xmlns:a16="http://schemas.microsoft.com/office/drawing/2014/main" id="{E4D86FA1-3D8C-086E-95F8-9CFFB55C8F7E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04683BE9-4704-2E69-9CF6-FE2071E9EF3B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35485CD-CE8A-9C76-163D-33523BF078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13D8B7A4-590F-318D-CAF0-54344CD5CE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9CDDB914-53B7-D6C7-ECAD-C316C697D442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91BB75C4-AAC7-E18B-43BE-60BC653A3DB2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F6338CD1-5DF7-CD68-37C0-73CC746F1574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D9D6A72-B263-5C91-DF7A-131B47650E15}"/>
              </a:ext>
            </a:extLst>
          </p:cNvPr>
          <p:cNvSpPr txBox="1"/>
          <p:nvPr/>
        </p:nvSpPr>
        <p:spPr>
          <a:xfrm>
            <a:off x="3863680" y="4796294"/>
            <a:ext cx="4464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일반적으로 계산되는 손실률의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리스크 역시 배수화 된 손실률 가능</a:t>
            </a:r>
            <a:endParaRPr lang="en-US" altLang="ko-KR" sz="24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E6F51E-9D48-5262-3814-CA762CF96D3C}"/>
              </a:ext>
            </a:extLst>
          </p:cNvPr>
          <p:cNvGrpSpPr/>
          <p:nvPr/>
        </p:nvGrpSpPr>
        <p:grpSpPr>
          <a:xfrm>
            <a:off x="1274708" y="1733997"/>
            <a:ext cx="9642584" cy="4073880"/>
            <a:chOff x="1345832" y="1752549"/>
            <a:chExt cx="9642584" cy="407388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2F84FD36-2216-D52D-9646-4F9CC218A030}"/>
                </a:ext>
              </a:extLst>
            </p:cNvPr>
            <p:cNvSpPr/>
            <p:nvPr/>
          </p:nvSpPr>
          <p:spPr>
            <a:xfrm>
              <a:off x="1345832" y="1752549"/>
              <a:ext cx="9642584" cy="4073880"/>
            </a:xfrm>
            <a:prstGeom prst="roundRect">
              <a:avLst>
                <a:gd name="adj" fmla="val 7138"/>
              </a:avLst>
            </a:prstGeom>
            <a:solidFill>
              <a:schemeClr val="tx1">
                <a:lumMod val="95000"/>
                <a:lumOff val="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A9A8A24-E239-8437-2EAE-69FA9C8AABBB}"/>
                </a:ext>
              </a:extLst>
            </p:cNvPr>
            <p:cNvGrpSpPr/>
            <p:nvPr/>
          </p:nvGrpSpPr>
          <p:grpSpPr>
            <a:xfrm>
              <a:off x="2518937" y="2641285"/>
              <a:ext cx="8057890" cy="2141703"/>
              <a:chOff x="2518937" y="2641285"/>
              <a:chExt cx="8057890" cy="2141703"/>
            </a:xfrm>
          </p:grpSpPr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id="{39C8BBD1-DA7A-804B-2EB9-74DA848C183F}"/>
                  </a:ext>
                </a:extLst>
              </p:cNvPr>
              <p:cNvSpPr/>
              <p:nvPr/>
            </p:nvSpPr>
            <p:spPr>
              <a:xfrm>
                <a:off x="8510397" y="4579226"/>
                <a:ext cx="2066430" cy="203762"/>
              </a:xfrm>
              <a:prstGeom prst="roundRect">
                <a:avLst>
                  <a:gd name="adj" fmla="val 50000"/>
                </a:avLst>
              </a:prstGeom>
              <a:solidFill>
                <a:srgbClr val="171520"/>
              </a:solidFill>
              <a:ln>
                <a:noFill/>
              </a:ln>
              <a:effectLst>
                <a:glow rad="342900">
                  <a:srgbClr val="EA514E">
                    <a:alpha val="22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-&gt; </a:t>
                </a:r>
                <a:r>
                  <a:rPr lang="ko-KR" altLang="en-US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약 </a:t>
                </a:r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0</a:t>
                </a:r>
                <a:r>
                  <a:rPr lang="ko-KR" altLang="en-US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원 </a:t>
                </a:r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( 5*-20% = -100%)</a:t>
                </a:r>
              </a:p>
            </p:txBody>
          </p:sp>
          <p:cxnSp>
            <p:nvCxnSpPr>
              <p:cNvPr id="20" name="연결선: 꺾임 19">
                <a:extLst>
                  <a:ext uri="{FF2B5EF4-FFF2-40B4-BE49-F238E27FC236}">
                    <a16:creationId xmlns:a16="http://schemas.microsoft.com/office/drawing/2014/main" id="{448254F3-E1CC-89DD-AC05-44652F939499}"/>
                  </a:ext>
                </a:extLst>
              </p:cNvPr>
              <p:cNvCxnSpPr>
                <a:cxnSpLocks/>
                <a:stCxn id="26" idx="2"/>
              </p:cNvCxnSpPr>
              <p:nvPr/>
            </p:nvCxnSpPr>
            <p:spPr>
              <a:xfrm rot="16200000" flipH="1">
                <a:off x="7456337" y="3624598"/>
                <a:ext cx="663920" cy="1444199"/>
              </a:xfrm>
              <a:prstGeom prst="bentConnector2">
                <a:avLst/>
              </a:prstGeom>
              <a:ln w="25400">
                <a:solidFill>
                  <a:schemeClr val="bg1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8F120E4E-9605-6D57-CEBB-F529F6A68EBC}"/>
                  </a:ext>
                </a:extLst>
              </p:cNvPr>
              <p:cNvGrpSpPr/>
              <p:nvPr/>
            </p:nvGrpSpPr>
            <p:grpSpPr>
              <a:xfrm>
                <a:off x="2518937" y="2641285"/>
                <a:ext cx="7154126" cy="1524000"/>
                <a:chOff x="3235665" y="3027489"/>
                <a:chExt cx="7154126" cy="1524000"/>
              </a:xfrm>
            </p:grpSpPr>
            <p:pic>
              <p:nvPicPr>
                <p:cNvPr id="23" name="그림 22" descr="텍스트, 클립아트이(가) 표시된 사진&#10;&#10;자동 생성된 설명">
                  <a:extLst>
                    <a:ext uri="{FF2B5EF4-FFF2-40B4-BE49-F238E27FC236}">
                      <a16:creationId xmlns:a16="http://schemas.microsoft.com/office/drawing/2014/main" id="{C5BFF396-AD3A-56A3-F754-357A116774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35665" y="3027489"/>
                  <a:ext cx="1524000" cy="1524000"/>
                </a:xfrm>
                <a:prstGeom prst="rect">
                  <a:avLst/>
                </a:prstGeom>
              </p:spPr>
            </p:pic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id="{55DF6453-5DC4-5B3D-6F68-C5AEA0D3DD4B}"/>
                    </a:ext>
                  </a:extLst>
                </p:cNvPr>
                <p:cNvGrpSpPr/>
                <p:nvPr/>
              </p:nvGrpSpPr>
              <p:grpSpPr>
                <a:xfrm>
                  <a:off x="5176061" y="3178037"/>
                  <a:ext cx="5213730" cy="1222905"/>
                  <a:chOff x="5176061" y="3307961"/>
                  <a:chExt cx="5213730" cy="1222905"/>
                </a:xfrm>
              </p:grpSpPr>
              <p:sp>
                <p:nvSpPr>
                  <p:cNvPr id="26" name="사각형: 둥근 모서리 25">
                    <a:extLst>
                      <a:ext uri="{FF2B5EF4-FFF2-40B4-BE49-F238E27FC236}">
                        <a16:creationId xmlns:a16="http://schemas.microsoft.com/office/drawing/2014/main" id="{BB9A7D41-6BD5-8622-E0CB-432B1ED1A1FD}"/>
                      </a:ext>
                    </a:extLst>
                  </p:cNvPr>
                  <p:cNvSpPr/>
                  <p:nvPr/>
                </p:nvSpPr>
                <p:spPr>
                  <a:xfrm>
                    <a:off x="5176061" y="3307961"/>
                    <a:ext cx="5213730" cy="1222905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10E644BB-29B1-1BB1-79E6-F8ED89E8AF7B}"/>
                      </a:ext>
                    </a:extLst>
                  </p:cNvPr>
                  <p:cNvSpPr txBox="1"/>
                  <p:nvPr/>
                </p:nvSpPr>
                <p:spPr>
                  <a:xfrm>
                    <a:off x="5781451" y="3550712"/>
                    <a:ext cx="3951723" cy="707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만약 확정 손실이 커져서</a:t>
                    </a:r>
                    <a:endParaRPr lang="en-US" altLang="ko-KR" sz="20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  <a:p>
                    <a:pPr algn="ctr"/>
                    <a:r>
                      <a:rPr lang="ko-KR" altLang="en-US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돌려받는 돈이 음수가 되면 빚을 지나</a:t>
                    </a:r>
                    <a:r>
                      <a:rPr lang="en-US" altLang="ko-KR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?</a:t>
                    </a:r>
                    <a:endParaRPr lang="en-US" altLang="ko-KR" sz="20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3878846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E5B1C43-1C6F-39E5-8A96-8681B9DC3B00}"/>
              </a:ext>
            </a:extLst>
          </p:cNvPr>
          <p:cNvSpPr/>
          <p:nvPr/>
        </p:nvSpPr>
        <p:spPr>
          <a:xfrm>
            <a:off x="0" y="1"/>
            <a:ext cx="3551722" cy="6858000"/>
          </a:xfrm>
          <a:prstGeom prst="rect">
            <a:avLst/>
          </a:prstGeom>
          <a:gradFill>
            <a:gsLst>
              <a:gs pos="100000">
                <a:srgbClr val="1B1F24"/>
              </a:gs>
              <a:gs pos="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5F2B45D-22F5-1C80-9E9A-4061BD1999B9}"/>
              </a:ext>
            </a:extLst>
          </p:cNvPr>
          <p:cNvSpPr/>
          <p:nvPr/>
        </p:nvSpPr>
        <p:spPr>
          <a:xfrm>
            <a:off x="3551722" y="1"/>
            <a:ext cx="864027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34B822-9A82-7C35-B8A3-C1F62305E1FA}"/>
              </a:ext>
            </a:extLst>
          </p:cNvPr>
          <p:cNvSpPr txBox="1"/>
          <p:nvPr/>
        </p:nvSpPr>
        <p:spPr>
          <a:xfrm>
            <a:off x="274608" y="572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목차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8481F0A-4B60-C520-3BE5-97BB03CC9326}"/>
              </a:ext>
            </a:extLst>
          </p:cNvPr>
          <p:cNvGrpSpPr/>
          <p:nvPr/>
        </p:nvGrpSpPr>
        <p:grpSpPr>
          <a:xfrm>
            <a:off x="355652" y="2099505"/>
            <a:ext cx="1476048" cy="1100052"/>
            <a:chOff x="176544" y="1682357"/>
            <a:chExt cx="1476048" cy="110005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EA4175-5BAD-D6A4-CAAE-7738DCB32251}"/>
                </a:ext>
              </a:extLst>
            </p:cNvPr>
            <p:cNvSpPr txBox="1"/>
            <p:nvPr/>
          </p:nvSpPr>
          <p:spPr>
            <a:xfrm>
              <a:off x="176544" y="1682357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•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현물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694071-F444-B140-E3B2-9946C0190F6F}"/>
                </a:ext>
              </a:extLst>
            </p:cNvPr>
            <p:cNvSpPr txBox="1"/>
            <p:nvPr/>
          </p:nvSpPr>
          <p:spPr>
            <a:xfrm>
              <a:off x="488491" y="2043745"/>
              <a:ext cx="1164101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- 0.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현물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- 1.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현물 수익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- 2.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현물 손실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355652" y="3206568"/>
            <a:ext cx="1980994" cy="2608157"/>
            <a:chOff x="355652" y="3321959"/>
            <a:chExt cx="1980994" cy="260815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C60AEB6-CD12-2973-483C-B547E965D16F}"/>
                </a:ext>
              </a:extLst>
            </p:cNvPr>
            <p:cNvSpPr txBox="1"/>
            <p:nvPr/>
          </p:nvSpPr>
          <p:spPr>
            <a:xfrm>
              <a:off x="355652" y="3321959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•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선물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A7C195-F451-0D66-9751-A047BD6D17CF}"/>
                </a:ext>
              </a:extLst>
            </p:cNvPr>
            <p:cNvSpPr txBox="1"/>
            <p:nvPr/>
          </p:nvSpPr>
          <p:spPr>
            <a:xfrm>
              <a:off x="667599" y="3683347"/>
              <a:ext cx="1669047" cy="22467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- 0.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선물</a:t>
              </a: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– 1.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숏 포지션 수익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- 2.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숏 포지션 손해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- 3.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롱 포지션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- 5. </a:t>
              </a:r>
              <a:r>
                <a:rPr lang="ko-KR" altLang="en-US" sz="1400" dirty="0" err="1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레버리지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- 6. </a:t>
              </a:r>
              <a:r>
                <a:rPr lang="ko-KR" altLang="en-US" sz="1400" dirty="0" err="1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레버리지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이점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- 7. </a:t>
              </a:r>
              <a:r>
                <a:rPr lang="ko-KR" altLang="en-US" sz="1400" dirty="0" err="1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레버리지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한계점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- 8.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롱 포지션 수익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- 9.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롱 포지션 손해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- 10.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강제 청산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2102CAD-CA69-D3FD-0B9C-FF110AED1670}"/>
              </a:ext>
            </a:extLst>
          </p:cNvPr>
          <p:cNvSpPr txBox="1"/>
          <p:nvPr/>
        </p:nvSpPr>
        <p:spPr>
          <a:xfrm>
            <a:off x="4902151" y="3167390"/>
            <a:ext cx="5939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선물의 차이점을 확실히 이해한다</a:t>
            </a:r>
            <a:r>
              <a:rPr lang="en-US" altLang="ko-KR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28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A4049A-D26E-B741-6C9F-660DCA57D8AC}"/>
              </a:ext>
            </a:extLst>
          </p:cNvPr>
          <p:cNvSpPr txBox="1"/>
          <p:nvPr/>
        </p:nvSpPr>
        <p:spPr>
          <a:xfrm>
            <a:off x="6699106" y="2644169"/>
            <a:ext cx="2345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Lecture Goals</a:t>
            </a:r>
            <a:endParaRPr lang="ko-KR" altLang="en-US" sz="2800" dirty="0">
              <a:solidFill>
                <a:schemeClr val="bg1">
                  <a:lumMod val="7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9C3F7AB-6961-B089-20FA-0C63C9CE55D3}"/>
              </a:ext>
            </a:extLst>
          </p:cNvPr>
          <p:cNvGrpSpPr/>
          <p:nvPr/>
        </p:nvGrpSpPr>
        <p:grpSpPr>
          <a:xfrm>
            <a:off x="274608" y="1520905"/>
            <a:ext cx="3179375" cy="461665"/>
            <a:chOff x="274608" y="1520905"/>
            <a:chExt cx="3179375" cy="46166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6A46052-3CB9-CAA0-A2BA-DFED55003FBF}"/>
                </a:ext>
              </a:extLst>
            </p:cNvPr>
            <p:cNvSpPr txBox="1"/>
            <p:nvPr/>
          </p:nvSpPr>
          <p:spPr>
            <a:xfrm>
              <a:off x="274608" y="1520905"/>
              <a:ext cx="7649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01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</a:t>
              </a:r>
              <a:endPara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4FC2612-8778-A224-6B8F-EAA0457C8A53}"/>
                </a:ext>
              </a:extLst>
            </p:cNvPr>
            <p:cNvSpPr txBox="1"/>
            <p:nvPr/>
          </p:nvSpPr>
          <p:spPr>
            <a:xfrm>
              <a:off x="899138" y="1567071"/>
              <a:ext cx="25548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기초 개념 </a:t>
              </a:r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현물과 선물 </a:t>
              </a:r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dirty="0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355652" y="5814725"/>
            <a:ext cx="1752510" cy="802496"/>
            <a:chOff x="355652" y="6055504"/>
            <a:chExt cx="1752510" cy="80249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C60AEB6-CD12-2973-483C-B547E965D16F}"/>
                </a:ext>
              </a:extLst>
            </p:cNvPr>
            <p:cNvSpPr txBox="1"/>
            <p:nvPr/>
          </p:nvSpPr>
          <p:spPr>
            <a:xfrm>
              <a:off x="355652" y="6055504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•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정리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DA7C195-F451-0D66-9751-A047BD6D17CF}"/>
                </a:ext>
              </a:extLst>
            </p:cNvPr>
            <p:cNvSpPr txBox="1"/>
            <p:nvPr/>
          </p:nvSpPr>
          <p:spPr>
            <a:xfrm>
              <a:off x="626666" y="6334780"/>
              <a:ext cx="148149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- 0.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정리</a:t>
              </a: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– 1.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용어 돌아보기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AB9FA75-B737-6CC2-873D-1539FADDD707}"/>
              </a:ext>
            </a:extLst>
          </p:cNvPr>
          <p:cNvSpPr txBox="1"/>
          <p:nvPr/>
        </p:nvSpPr>
        <p:spPr>
          <a:xfrm>
            <a:off x="5803827" y="4447073"/>
            <a:ext cx="4136069" cy="1211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1.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현물</a:t>
            </a:r>
            <a:r>
              <a:rPr lang="en-US" altLang="ko-KR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/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선물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종목들의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를 파악 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2.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을 통해 투자 종목을 선정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진입한다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3.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그 뒤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에 따라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수익을 내겠다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48911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721005" y="2003755"/>
            <a:ext cx="4750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2-8.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래버리지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손해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7441282" y="295874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2736899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8" y="3044676"/>
            <a:ext cx="28859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(4*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897463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0" y="4205240"/>
            <a:ext cx="28859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코인의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32000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 손실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*5)</a:t>
            </a:r>
          </a:p>
          <a:p>
            <a:pPr algn="ctr"/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( 5*-20% = -100%)</a:t>
            </a:r>
            <a:endParaRPr lang="en-US" altLang="ko-KR" sz="1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09B9A82-7184-6DFF-32E4-FB7744AACB30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FBDF40DC-B7FE-8B44-6103-67A9673E1D7F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DA7E99E-ADF7-2DB9-09A8-5BD3093984E1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D95515B-D3F9-5F16-B8A4-26522AD77D5D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32" name="화살표: 위쪽 31">
                <a:extLst>
                  <a:ext uri="{FF2B5EF4-FFF2-40B4-BE49-F238E27FC236}">
                    <a16:creationId xmlns:a16="http://schemas.microsoft.com/office/drawing/2014/main" id="{E4D86FA1-3D8C-086E-95F8-9CFFB55C8F7E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04683BE9-4704-2E69-9CF6-FE2071E9EF3B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35485CD-CE8A-9C76-163D-33523BF078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13D8B7A4-590F-318D-CAF0-54344CD5CE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9CDDB914-53B7-D6C7-ECAD-C316C697D442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91BB75C4-AAC7-E18B-43BE-60BC653A3DB2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F6338CD1-5DF7-CD68-37C0-73CC746F1574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D9D6A72-B263-5C91-DF7A-131B47650E15}"/>
              </a:ext>
            </a:extLst>
          </p:cNvPr>
          <p:cNvSpPr txBox="1"/>
          <p:nvPr/>
        </p:nvSpPr>
        <p:spPr>
          <a:xfrm>
            <a:off x="3863680" y="4796294"/>
            <a:ext cx="4464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일반적으로 계산되는 손실률의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리스크 역시 배수화 된 손실률 가능</a:t>
            </a:r>
            <a:endParaRPr lang="en-US" altLang="ko-KR" sz="24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48C815F-5583-519F-EEF2-F8911BDC2C60}"/>
              </a:ext>
            </a:extLst>
          </p:cNvPr>
          <p:cNvGrpSpPr/>
          <p:nvPr/>
        </p:nvGrpSpPr>
        <p:grpSpPr>
          <a:xfrm>
            <a:off x="1274708" y="1733997"/>
            <a:ext cx="9642584" cy="4073880"/>
            <a:chOff x="1345832" y="1752549"/>
            <a:chExt cx="9642584" cy="407388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29BCB20C-CE90-B9E1-495B-81FF0F7C173A}"/>
                </a:ext>
              </a:extLst>
            </p:cNvPr>
            <p:cNvSpPr/>
            <p:nvPr/>
          </p:nvSpPr>
          <p:spPr>
            <a:xfrm>
              <a:off x="1345832" y="1752549"/>
              <a:ext cx="9642584" cy="4073880"/>
            </a:xfrm>
            <a:prstGeom prst="roundRect">
              <a:avLst>
                <a:gd name="adj" fmla="val 7138"/>
              </a:avLst>
            </a:prstGeom>
            <a:solidFill>
              <a:schemeClr val="tx1">
                <a:lumMod val="95000"/>
                <a:lumOff val="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5356B7AF-0F42-58FB-740C-096C47544E0A}"/>
                </a:ext>
              </a:extLst>
            </p:cNvPr>
            <p:cNvGrpSpPr/>
            <p:nvPr/>
          </p:nvGrpSpPr>
          <p:grpSpPr>
            <a:xfrm>
              <a:off x="2518937" y="2641285"/>
              <a:ext cx="8057890" cy="2141703"/>
              <a:chOff x="2518937" y="2641285"/>
              <a:chExt cx="8057890" cy="2141703"/>
            </a:xfrm>
          </p:grpSpPr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77F2C16C-BCBB-0C77-8EBA-D7DA7C6D0FB2}"/>
                  </a:ext>
                </a:extLst>
              </p:cNvPr>
              <p:cNvSpPr/>
              <p:nvPr/>
            </p:nvSpPr>
            <p:spPr>
              <a:xfrm>
                <a:off x="8510397" y="4579226"/>
                <a:ext cx="2066430" cy="203762"/>
              </a:xfrm>
              <a:prstGeom prst="roundRect">
                <a:avLst>
                  <a:gd name="adj" fmla="val 50000"/>
                </a:avLst>
              </a:prstGeom>
              <a:solidFill>
                <a:srgbClr val="171520"/>
              </a:solidFill>
              <a:ln>
                <a:noFill/>
              </a:ln>
              <a:effectLst>
                <a:glow rad="342900">
                  <a:srgbClr val="EA514E">
                    <a:alpha val="22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-&gt; </a:t>
                </a:r>
                <a:r>
                  <a:rPr lang="ko-KR" altLang="en-US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약 </a:t>
                </a:r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0</a:t>
                </a:r>
                <a:r>
                  <a:rPr lang="ko-KR" altLang="en-US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원 </a:t>
                </a:r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( 5*-20% = -100%)</a:t>
                </a:r>
              </a:p>
            </p:txBody>
          </p: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CCF3A2E2-E275-3971-BA93-1AEED2DA958B}"/>
                  </a:ext>
                </a:extLst>
              </p:cNvPr>
              <p:cNvCxnSpPr>
                <a:cxnSpLocks/>
                <a:stCxn id="46" idx="2"/>
              </p:cNvCxnSpPr>
              <p:nvPr/>
            </p:nvCxnSpPr>
            <p:spPr>
              <a:xfrm rot="16200000" flipH="1">
                <a:off x="7456337" y="3624598"/>
                <a:ext cx="663920" cy="1444199"/>
              </a:xfrm>
              <a:prstGeom prst="bentConnector2">
                <a:avLst/>
              </a:prstGeom>
              <a:ln w="25400">
                <a:solidFill>
                  <a:schemeClr val="bg1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9D611CEE-448F-BC8E-FCA3-6BBC860FCADD}"/>
                  </a:ext>
                </a:extLst>
              </p:cNvPr>
              <p:cNvGrpSpPr/>
              <p:nvPr/>
            </p:nvGrpSpPr>
            <p:grpSpPr>
              <a:xfrm>
                <a:off x="2518937" y="2641285"/>
                <a:ext cx="7154126" cy="1524000"/>
                <a:chOff x="3235665" y="3027489"/>
                <a:chExt cx="7154126" cy="1524000"/>
              </a:xfrm>
            </p:grpSpPr>
            <p:pic>
              <p:nvPicPr>
                <p:cNvPr id="44" name="그림 43" descr="텍스트, 클립아트이(가) 표시된 사진&#10;&#10;자동 생성된 설명">
                  <a:extLst>
                    <a:ext uri="{FF2B5EF4-FFF2-40B4-BE49-F238E27FC236}">
                      <a16:creationId xmlns:a16="http://schemas.microsoft.com/office/drawing/2014/main" id="{3C8C6D50-D00C-0D14-5C84-81F34FEEFD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35665" y="3027489"/>
                  <a:ext cx="1524000" cy="1524000"/>
                </a:xfrm>
                <a:prstGeom prst="rect">
                  <a:avLst/>
                </a:prstGeom>
              </p:spPr>
            </p:pic>
            <p:grpSp>
              <p:nvGrpSpPr>
                <p:cNvPr id="45" name="그룹 44">
                  <a:extLst>
                    <a:ext uri="{FF2B5EF4-FFF2-40B4-BE49-F238E27FC236}">
                      <a16:creationId xmlns:a16="http://schemas.microsoft.com/office/drawing/2014/main" id="{7D23F02E-F544-404E-F3B6-02DE7BBE691D}"/>
                    </a:ext>
                  </a:extLst>
                </p:cNvPr>
                <p:cNvGrpSpPr/>
                <p:nvPr/>
              </p:nvGrpSpPr>
              <p:grpSpPr>
                <a:xfrm>
                  <a:off x="5176061" y="3178037"/>
                  <a:ext cx="5213730" cy="1222905"/>
                  <a:chOff x="5176061" y="3307961"/>
                  <a:chExt cx="5213730" cy="1222905"/>
                </a:xfrm>
              </p:grpSpPr>
              <p:sp>
                <p:nvSpPr>
                  <p:cNvPr id="46" name="사각형: 둥근 모서리 45">
                    <a:extLst>
                      <a:ext uri="{FF2B5EF4-FFF2-40B4-BE49-F238E27FC236}">
                        <a16:creationId xmlns:a16="http://schemas.microsoft.com/office/drawing/2014/main" id="{257098E2-74BA-BD6B-C3AA-D7A74FCF5559}"/>
                      </a:ext>
                    </a:extLst>
                  </p:cNvPr>
                  <p:cNvSpPr/>
                  <p:nvPr/>
                </p:nvSpPr>
                <p:spPr>
                  <a:xfrm>
                    <a:off x="5176061" y="3307961"/>
                    <a:ext cx="5213730" cy="1222905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449D61E5-026A-E9D8-A6C4-6663721CE328}"/>
                      </a:ext>
                    </a:extLst>
                  </p:cNvPr>
                  <p:cNvSpPr txBox="1"/>
                  <p:nvPr/>
                </p:nvSpPr>
                <p:spPr>
                  <a:xfrm>
                    <a:off x="5781451" y="3550712"/>
                    <a:ext cx="3951723" cy="707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만약 확정 손실이 커져서</a:t>
                    </a:r>
                    <a:endParaRPr lang="en-US" altLang="ko-KR" sz="20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  <a:p>
                    <a:pPr algn="ctr"/>
                    <a:r>
                      <a:rPr lang="ko-KR" altLang="en-US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돌려받는 돈이 음수가 되면 빚을 지나</a:t>
                    </a:r>
                    <a:r>
                      <a:rPr lang="en-US" altLang="ko-KR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?</a:t>
                    </a:r>
                    <a:endParaRPr lang="en-US" altLang="ko-KR" sz="20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</p:grpSp>
        </p:grpSp>
      </p:grpSp>
      <p:sp>
        <p:nvSpPr>
          <p:cNvPr id="48" name="곱하기 기호 47">
            <a:extLst>
              <a:ext uri="{FF2B5EF4-FFF2-40B4-BE49-F238E27FC236}">
                <a16:creationId xmlns:a16="http://schemas.microsoft.com/office/drawing/2014/main" id="{71D5A086-0F1F-29EE-AABC-0370AF579E79}"/>
              </a:ext>
            </a:extLst>
          </p:cNvPr>
          <p:cNvSpPr/>
          <p:nvPr/>
        </p:nvSpPr>
        <p:spPr>
          <a:xfrm>
            <a:off x="619125" y="1493001"/>
            <a:ext cx="10953750" cy="4555872"/>
          </a:xfrm>
          <a:prstGeom prst="mathMultiply">
            <a:avLst>
              <a:gd name="adj1" fmla="val 636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6413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1691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72936" y="2003755"/>
            <a:ext cx="2246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2-9.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강제 청산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D23FDB-F1C2-D6CF-7A0B-9ED5299E7809}"/>
              </a:ext>
            </a:extLst>
          </p:cNvPr>
          <p:cNvSpPr txBox="1"/>
          <p:nvPr/>
        </p:nvSpPr>
        <p:spPr>
          <a:xfrm>
            <a:off x="1823086" y="4840345"/>
            <a:ext cx="8545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추세가 자신이 결정한 포지션과 반대로 진행돼 손해를 볼 때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손실액이 나의 원금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 증거금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)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보다 높아지면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강제로 포지션이 청산된다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9340A95-558C-F673-6948-B83008656796}"/>
              </a:ext>
            </a:extLst>
          </p:cNvPr>
          <p:cNvGrpSpPr/>
          <p:nvPr/>
        </p:nvGrpSpPr>
        <p:grpSpPr>
          <a:xfrm>
            <a:off x="3877904" y="3046178"/>
            <a:ext cx="4436193" cy="1424906"/>
            <a:chOff x="4257568" y="2619890"/>
            <a:chExt cx="4436193" cy="1424906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2319BE7A-BC40-6480-E825-2FCC626765A9}"/>
                </a:ext>
              </a:extLst>
            </p:cNvPr>
            <p:cNvGrpSpPr/>
            <p:nvPr/>
          </p:nvGrpSpPr>
          <p:grpSpPr>
            <a:xfrm>
              <a:off x="7925269" y="2619890"/>
              <a:ext cx="768492" cy="1424906"/>
              <a:chOff x="7925269" y="2619890"/>
              <a:chExt cx="768492" cy="1424906"/>
            </a:xfrm>
          </p:grpSpPr>
          <p:sp>
            <p:nvSpPr>
              <p:cNvPr id="33" name="화살표: 위쪽 32">
                <a:extLst>
                  <a:ext uri="{FF2B5EF4-FFF2-40B4-BE49-F238E27FC236}">
                    <a16:creationId xmlns:a16="http://schemas.microsoft.com/office/drawing/2014/main" id="{D693389A-F1D4-543B-DA09-E31A8EE7481A}"/>
                  </a:ext>
                </a:extLst>
              </p:cNvPr>
              <p:cNvSpPr/>
              <p:nvPr/>
            </p:nvSpPr>
            <p:spPr>
              <a:xfrm rot="10800000">
                <a:off x="7925269" y="2628207"/>
                <a:ext cx="768492" cy="1416589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540C492-D58E-013C-65E8-3413B1EE74B3}"/>
                  </a:ext>
                </a:extLst>
              </p:cNvPr>
              <p:cNvSpPr txBox="1"/>
              <p:nvPr/>
            </p:nvSpPr>
            <p:spPr>
              <a:xfrm>
                <a:off x="8039248" y="2619890"/>
                <a:ext cx="5405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손해</a:t>
                </a:r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3944EEE-702C-6D5C-4874-3BECD5B5A773}"/>
                </a:ext>
              </a:extLst>
            </p:cNvPr>
            <p:cNvGrpSpPr/>
            <p:nvPr/>
          </p:nvGrpSpPr>
          <p:grpSpPr>
            <a:xfrm>
              <a:off x="4257568" y="2861049"/>
              <a:ext cx="3676865" cy="1006997"/>
              <a:chOff x="4179256" y="2861049"/>
              <a:chExt cx="3676865" cy="1006997"/>
            </a:xfrm>
          </p:grpSpPr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B4D50823-E930-3412-C082-3D507CE54DF9}"/>
                  </a:ext>
                </a:extLst>
              </p:cNvPr>
              <p:cNvSpPr/>
              <p:nvPr/>
            </p:nvSpPr>
            <p:spPr>
              <a:xfrm rot="900000">
                <a:off x="5228085" y="3562700"/>
                <a:ext cx="2628036" cy="9048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이등변 삼각형 28">
                <a:extLst>
                  <a:ext uri="{FF2B5EF4-FFF2-40B4-BE49-F238E27FC236}">
                    <a16:creationId xmlns:a16="http://schemas.microsoft.com/office/drawing/2014/main" id="{CA798EBA-7A33-0E34-8491-5B073C51903A}"/>
                  </a:ext>
                </a:extLst>
              </p:cNvPr>
              <p:cNvSpPr/>
              <p:nvPr/>
            </p:nvSpPr>
            <p:spPr>
              <a:xfrm>
                <a:off x="6045601" y="3575490"/>
                <a:ext cx="339365" cy="292556"/>
              </a:xfrm>
              <a:prstGeom prst="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F87AA4AF-025D-60BC-5780-77B92A403F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97582" y="3326532"/>
                <a:ext cx="482438" cy="482438"/>
              </a:xfrm>
              <a:prstGeom prst="rect">
                <a:avLst/>
              </a:prstGeom>
            </p:spPr>
          </p:pic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2F2FCFDD-7F78-1934-7BF3-FC789B521809}"/>
                  </a:ext>
                </a:extLst>
              </p:cNvPr>
              <p:cNvSpPr txBox="1"/>
              <p:nvPr/>
            </p:nvSpPr>
            <p:spPr>
              <a:xfrm rot="18898754">
                <a:off x="3873082" y="3167223"/>
                <a:ext cx="9509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강제 청산</a:t>
                </a: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779C9049-679D-C7FA-DD2D-F2D8CFD08D70}"/>
                  </a:ext>
                </a:extLst>
              </p:cNvPr>
              <p:cNvSpPr/>
              <p:nvPr/>
            </p:nvSpPr>
            <p:spPr>
              <a:xfrm rot="19800000">
                <a:off x="4298104" y="3428489"/>
                <a:ext cx="835405" cy="9048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256C552D-C653-3C89-DFA1-44DD40D7E72A}"/>
                  </a:ext>
                </a:extLst>
              </p:cNvPr>
              <p:cNvGrpSpPr/>
              <p:nvPr/>
            </p:nvGrpSpPr>
            <p:grpSpPr>
              <a:xfrm>
                <a:off x="5023152" y="2928799"/>
                <a:ext cx="346572" cy="533139"/>
                <a:chOff x="5023152" y="2928799"/>
                <a:chExt cx="346572" cy="533139"/>
              </a:xfrm>
            </p:grpSpPr>
            <p:sp>
              <p:nvSpPr>
                <p:cNvPr id="41" name="이등변 삼각형 40">
                  <a:extLst>
                    <a:ext uri="{FF2B5EF4-FFF2-40B4-BE49-F238E27FC236}">
                      <a16:creationId xmlns:a16="http://schemas.microsoft.com/office/drawing/2014/main" id="{7FB6CC89-5A7F-B10B-4E89-B9F656131D8C}"/>
                    </a:ext>
                  </a:extLst>
                </p:cNvPr>
                <p:cNvSpPr/>
                <p:nvPr/>
              </p:nvSpPr>
              <p:spPr>
                <a:xfrm rot="13289738">
                  <a:off x="5291652" y="2955622"/>
                  <a:ext cx="78072" cy="223345"/>
                </a:xfrm>
                <a:prstGeom prst="triangle">
                  <a:avLst/>
                </a:prstGeom>
                <a:solidFill>
                  <a:srgbClr val="F0A7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이등변 삼각형 41">
                  <a:extLst>
                    <a:ext uri="{FF2B5EF4-FFF2-40B4-BE49-F238E27FC236}">
                      <a16:creationId xmlns:a16="http://schemas.microsoft.com/office/drawing/2014/main" id="{A7AA13FB-3BE2-8FAD-35F8-635DD3D597E8}"/>
                    </a:ext>
                  </a:extLst>
                </p:cNvPr>
                <p:cNvSpPr/>
                <p:nvPr/>
              </p:nvSpPr>
              <p:spPr>
                <a:xfrm rot="11700000">
                  <a:off x="5129619" y="2983935"/>
                  <a:ext cx="133563" cy="173181"/>
                </a:xfrm>
                <a:prstGeom prst="triangle">
                  <a:avLst/>
                </a:prstGeom>
                <a:solidFill>
                  <a:srgbClr val="F0A7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이등변 삼각형 42">
                  <a:extLst>
                    <a:ext uri="{FF2B5EF4-FFF2-40B4-BE49-F238E27FC236}">
                      <a16:creationId xmlns:a16="http://schemas.microsoft.com/office/drawing/2014/main" id="{4AC07B82-CCFB-CB1A-6D4D-D1A1CE3F2B3C}"/>
                    </a:ext>
                  </a:extLst>
                </p:cNvPr>
                <p:cNvSpPr/>
                <p:nvPr/>
              </p:nvSpPr>
              <p:spPr>
                <a:xfrm rot="9000000">
                  <a:off x="5023152" y="2928799"/>
                  <a:ext cx="79040" cy="238893"/>
                </a:xfrm>
                <a:prstGeom prst="triangle">
                  <a:avLst/>
                </a:prstGeom>
                <a:solidFill>
                  <a:srgbClr val="F0A7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4" name="이등변 삼각형 43">
                  <a:extLst>
                    <a:ext uri="{FF2B5EF4-FFF2-40B4-BE49-F238E27FC236}">
                      <a16:creationId xmlns:a16="http://schemas.microsoft.com/office/drawing/2014/main" id="{C1AD94A3-1F5C-8279-542E-F769ADA99E6E}"/>
                    </a:ext>
                  </a:extLst>
                </p:cNvPr>
                <p:cNvSpPr/>
                <p:nvPr/>
              </p:nvSpPr>
              <p:spPr>
                <a:xfrm rot="20700000" flipH="1">
                  <a:off x="5170745" y="3337540"/>
                  <a:ext cx="45719" cy="124398"/>
                </a:xfrm>
                <a:prstGeom prst="triangle">
                  <a:avLst/>
                </a:prstGeom>
                <a:solidFill>
                  <a:srgbClr val="F0A7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007771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72947" y="2003755"/>
            <a:ext cx="2246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2-9.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강제 청산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7" y="2734115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9" y="3041892"/>
            <a:ext cx="28859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X5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(4 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889923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3019" y="4197990"/>
            <a:ext cx="288427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20%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하락한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32000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강제 청산 된다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결과액이 음수가 될 수 없다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)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(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확정손실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 5 ) = 0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47D348-44E5-2694-77CB-92DF16B82BAB}"/>
              </a:ext>
            </a:extLst>
          </p:cNvPr>
          <p:cNvSpPr txBox="1"/>
          <p:nvPr/>
        </p:nvSpPr>
        <p:spPr>
          <a:xfrm>
            <a:off x="3868467" y="4981520"/>
            <a:ext cx="4455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투입 </a:t>
            </a:r>
            <a:r>
              <a:rPr lang="ko-KR" altLang="en-US" sz="24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시드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 증거금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보증금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87ADC88-F79D-95D4-6BCA-38E49789E0F8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28" name="화살표: 오른쪽 27">
              <a:extLst>
                <a:ext uri="{FF2B5EF4-FFF2-40B4-BE49-F238E27FC236}">
                  <a16:creationId xmlns:a16="http://schemas.microsoft.com/office/drawing/2014/main" id="{AD8111D8-FD24-575B-1929-10714C733F2E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화살표: 오른쪽 28">
              <a:extLst>
                <a:ext uri="{FF2B5EF4-FFF2-40B4-BE49-F238E27FC236}">
                  <a16:creationId xmlns:a16="http://schemas.microsoft.com/office/drawing/2014/main" id="{864856E2-B249-B6A1-7521-E5BD542A1D6E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0AC3662E-9B7B-B37D-2E96-6FA1E01A97D9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33" name="화살표: 위쪽 32">
                <a:extLst>
                  <a:ext uri="{FF2B5EF4-FFF2-40B4-BE49-F238E27FC236}">
                    <a16:creationId xmlns:a16="http://schemas.microsoft.com/office/drawing/2014/main" id="{929AA5AB-EC64-5C6C-6860-416BD0ACB342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DB3872C5-60B4-2430-4E62-9214F5C520AC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59F216B9-715C-C5EC-6ABC-BC8B613CA3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8116E77A-5A22-1A72-00E8-7B77ED802C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C4CE997B-1331-FA61-F680-F0B8D9A1368C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A05C9049-6EC8-53A5-304B-B910157351BF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6194C6F7-DA11-C57E-F6A9-7473E8B166FE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BE51A636-5013-355C-70DB-A4E7B289BB34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1162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319204" y="2003755"/>
            <a:ext cx="155363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graphicFrame>
        <p:nvGraphicFramePr>
          <p:cNvPr id="11" name="표 12">
            <a:extLst>
              <a:ext uri="{FF2B5EF4-FFF2-40B4-BE49-F238E27FC236}">
                <a16:creationId xmlns:a16="http://schemas.microsoft.com/office/drawing/2014/main" id="{0368B6F6-04DB-DAA0-ECD5-0205D02720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525441"/>
              </p:ext>
            </p:extLst>
          </p:nvPr>
        </p:nvGraphicFramePr>
        <p:xfrm>
          <a:off x="2197163" y="3333655"/>
          <a:ext cx="8276017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3621">
                  <a:extLst>
                    <a:ext uri="{9D8B030D-6E8A-4147-A177-3AD203B41FA5}">
                      <a16:colId xmlns:a16="http://schemas.microsoft.com/office/drawing/2014/main" val="3503922987"/>
                    </a:ext>
                  </a:extLst>
                </a:gridCol>
                <a:gridCol w="2083323">
                  <a:extLst>
                    <a:ext uri="{9D8B030D-6E8A-4147-A177-3AD203B41FA5}">
                      <a16:colId xmlns:a16="http://schemas.microsoft.com/office/drawing/2014/main" val="1398605815"/>
                    </a:ext>
                  </a:extLst>
                </a:gridCol>
                <a:gridCol w="2741862">
                  <a:extLst>
                    <a:ext uri="{9D8B030D-6E8A-4147-A177-3AD203B41FA5}">
                      <a16:colId xmlns:a16="http://schemas.microsoft.com/office/drawing/2014/main" val="3666240312"/>
                    </a:ext>
                  </a:extLst>
                </a:gridCol>
                <a:gridCol w="2207211">
                  <a:extLst>
                    <a:ext uri="{9D8B030D-6E8A-4147-A177-3AD203B41FA5}">
                      <a16:colId xmlns:a16="http://schemas.microsoft.com/office/drawing/2014/main" val="753825764"/>
                    </a:ext>
                  </a:extLst>
                </a:gridCol>
              </a:tblGrid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rgbClr val="25A498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Long </a:t>
                      </a:r>
                      <a:r>
                        <a:rPr lang="ko-KR" altLang="en-US" sz="1400" b="0" dirty="0">
                          <a:solidFill>
                            <a:srgbClr val="25A498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포지션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Open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포지션 증거금 제출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2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Close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증거금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+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실현 </a:t>
                      </a:r>
                      <a:r>
                        <a:rPr lang="ko-KR" altLang="en-US" sz="1200" b="0" dirty="0">
                          <a:gradFill>
                            <a:gsLst>
                              <a:gs pos="100000">
                                <a:srgbClr val="25A498"/>
                              </a:gs>
                              <a:gs pos="0">
                                <a:srgbClr val="EA514E"/>
                              </a:gs>
                            </a:gsLst>
                            <a:lin ang="5400000" scaled="0"/>
                          </a:gra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손익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*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레버리지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4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rgbClr val="25A498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차트가 오르면 수익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382335"/>
                  </a:ext>
                </a:extLst>
              </a:tr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rgbClr val="EA514E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Short </a:t>
                      </a:r>
                      <a:r>
                        <a:rPr lang="ko-KR" altLang="en-US" sz="1400" b="0" dirty="0">
                          <a:solidFill>
                            <a:srgbClr val="EA514E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포지션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Open</a:t>
                      </a: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포지션 증거금 제출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2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Close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증거금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+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실현 </a:t>
                      </a:r>
                      <a:r>
                        <a:rPr lang="ko-KR" altLang="en-US" sz="1200" b="0" dirty="0">
                          <a:gradFill>
                            <a:gsLst>
                              <a:gs pos="100000">
                                <a:srgbClr val="25A498"/>
                              </a:gs>
                              <a:gs pos="0">
                                <a:srgbClr val="EA514E"/>
                              </a:gs>
                            </a:gsLst>
                            <a:lin ang="5400000" scaled="0"/>
                          </a:gra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손익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*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레버리지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rgbClr val="EA514E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차트가 내리면 수익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11343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9C9E5E1A-EDF3-F814-66B8-86CACEB816D9}"/>
              </a:ext>
            </a:extLst>
          </p:cNvPr>
          <p:cNvSpPr txBox="1"/>
          <p:nvPr/>
        </p:nvSpPr>
        <p:spPr>
          <a:xfrm>
            <a:off x="1537988" y="3478703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선물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C3DB23-89E0-F283-E876-45D657505AC2}"/>
              </a:ext>
            </a:extLst>
          </p:cNvPr>
          <p:cNvSpPr txBox="1"/>
          <p:nvPr/>
        </p:nvSpPr>
        <p:spPr>
          <a:xfrm>
            <a:off x="4024528" y="2949688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시점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46C892-364C-5DF5-3020-70DDAC636E67}"/>
              </a:ext>
            </a:extLst>
          </p:cNvPr>
          <p:cNvSpPr txBox="1"/>
          <p:nvPr/>
        </p:nvSpPr>
        <p:spPr>
          <a:xfrm>
            <a:off x="6365323" y="2929705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 시점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aphicFrame>
        <p:nvGraphicFramePr>
          <p:cNvPr id="7" name="표 12">
            <a:extLst>
              <a:ext uri="{FF2B5EF4-FFF2-40B4-BE49-F238E27FC236}">
                <a16:creationId xmlns:a16="http://schemas.microsoft.com/office/drawing/2014/main" id="{434E9715-3880-F25C-2539-1BE39631B5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839566"/>
              </p:ext>
            </p:extLst>
          </p:nvPr>
        </p:nvGraphicFramePr>
        <p:xfrm>
          <a:off x="2197162" y="4567124"/>
          <a:ext cx="827601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3621">
                  <a:extLst>
                    <a:ext uri="{9D8B030D-6E8A-4147-A177-3AD203B41FA5}">
                      <a16:colId xmlns:a16="http://schemas.microsoft.com/office/drawing/2014/main" val="3503922987"/>
                    </a:ext>
                  </a:extLst>
                </a:gridCol>
                <a:gridCol w="2083323">
                  <a:extLst>
                    <a:ext uri="{9D8B030D-6E8A-4147-A177-3AD203B41FA5}">
                      <a16:colId xmlns:a16="http://schemas.microsoft.com/office/drawing/2014/main" val="1398605815"/>
                    </a:ext>
                  </a:extLst>
                </a:gridCol>
                <a:gridCol w="2741862">
                  <a:extLst>
                    <a:ext uri="{9D8B030D-6E8A-4147-A177-3AD203B41FA5}">
                      <a16:colId xmlns:a16="http://schemas.microsoft.com/office/drawing/2014/main" val="3666240312"/>
                    </a:ext>
                  </a:extLst>
                </a:gridCol>
                <a:gridCol w="2207211">
                  <a:extLst>
                    <a:ext uri="{9D8B030D-6E8A-4147-A177-3AD203B41FA5}">
                      <a16:colId xmlns:a16="http://schemas.microsoft.com/office/drawing/2014/main" val="753825764"/>
                    </a:ext>
                  </a:extLst>
                </a:gridCol>
              </a:tblGrid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매매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매수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매수 금액 제출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2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매도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매수 금액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+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실현 </a:t>
                      </a:r>
                      <a:r>
                        <a:rPr lang="ko-KR" altLang="en-US" sz="1200" b="0" dirty="0">
                          <a:gradFill>
                            <a:gsLst>
                              <a:gs pos="100000">
                                <a:srgbClr val="25A498"/>
                              </a:gs>
                              <a:gs pos="0">
                                <a:srgbClr val="EA514E"/>
                              </a:gs>
                            </a:gsLst>
                            <a:lin ang="5400000" scaled="0"/>
                          </a:gra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손익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4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rgbClr val="25A498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차트가 오르면 수익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38233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8E21667-809B-1835-8FB2-D11B4CD0199C}"/>
              </a:ext>
            </a:extLst>
          </p:cNvPr>
          <p:cNvSpPr txBox="1"/>
          <p:nvPr/>
        </p:nvSpPr>
        <p:spPr>
          <a:xfrm>
            <a:off x="1540059" y="4567124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9E349D-53E7-3AB1-B076-C5562C253158}"/>
              </a:ext>
            </a:extLst>
          </p:cNvPr>
          <p:cNvSpPr txBox="1"/>
          <p:nvPr/>
        </p:nvSpPr>
        <p:spPr>
          <a:xfrm>
            <a:off x="8912134" y="2929705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 조건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061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2354" y="2003755"/>
            <a:ext cx="288733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용어 돌아보기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93BE0B-1324-DF97-9851-A5ACE4DB8F96}"/>
              </a:ext>
            </a:extLst>
          </p:cNvPr>
          <p:cNvGrpSpPr/>
          <p:nvPr/>
        </p:nvGrpSpPr>
        <p:grpSpPr>
          <a:xfrm>
            <a:off x="6863533" y="3533849"/>
            <a:ext cx="3482043" cy="959851"/>
            <a:chOff x="6863532" y="3053924"/>
            <a:chExt cx="3482043" cy="95985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9E5E1A-EDF3-F814-66B8-86CACEB816D9}"/>
                </a:ext>
              </a:extLst>
            </p:cNvPr>
            <p:cNvSpPr txBox="1"/>
            <p:nvPr/>
          </p:nvSpPr>
          <p:spPr>
            <a:xfrm>
              <a:off x="8129098" y="3053924"/>
              <a:ext cx="9509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청산 시점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08DE215-20AA-7ED0-2FF0-EF532424F00B}"/>
                </a:ext>
              </a:extLst>
            </p:cNvPr>
            <p:cNvSpPr txBox="1"/>
            <p:nvPr/>
          </p:nvSpPr>
          <p:spPr>
            <a:xfrm>
              <a:off x="6863532" y="3429000"/>
              <a:ext cx="348204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진입 시점과의 가격 차이를 통해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손익이 결정되고 결과액을 돌려받는 시점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6B0848-5FA2-D02A-A404-57CF8BF2C61D}"/>
              </a:ext>
            </a:extLst>
          </p:cNvPr>
          <p:cNvGrpSpPr/>
          <p:nvPr/>
        </p:nvGrpSpPr>
        <p:grpSpPr>
          <a:xfrm>
            <a:off x="2291269" y="3533849"/>
            <a:ext cx="2948244" cy="959851"/>
            <a:chOff x="1758725" y="3053924"/>
            <a:chExt cx="2948244" cy="9598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21667-809B-1835-8FB2-D11B4CD0199C}"/>
                </a:ext>
              </a:extLst>
            </p:cNvPr>
            <p:cNvSpPr txBox="1"/>
            <p:nvPr/>
          </p:nvSpPr>
          <p:spPr>
            <a:xfrm>
              <a:off x="2757393" y="3053924"/>
              <a:ext cx="9509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진입 시점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B6A0CDD-5186-5015-B474-3278548B39B6}"/>
                </a:ext>
              </a:extLst>
            </p:cNvPr>
            <p:cNvSpPr txBox="1"/>
            <p:nvPr/>
          </p:nvSpPr>
          <p:spPr>
            <a:xfrm>
              <a:off x="1758725" y="3429000"/>
              <a:ext cx="29482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원하는 양의 </a:t>
              </a:r>
              <a:r>
                <a:rPr lang="ko-KR" altLang="en-US" sz="1600" dirty="0" err="1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시드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1600" dirty="0" err="1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머니를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투입 하는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차트에 진입하는 시점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2019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2354" y="2003755"/>
            <a:ext cx="288733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용어 돌아보기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93BE0B-1324-DF97-9851-A5ACE4DB8F96}"/>
              </a:ext>
            </a:extLst>
          </p:cNvPr>
          <p:cNvGrpSpPr/>
          <p:nvPr/>
        </p:nvGrpSpPr>
        <p:grpSpPr>
          <a:xfrm>
            <a:off x="7335611" y="3533849"/>
            <a:ext cx="2537874" cy="959851"/>
            <a:chOff x="7335610" y="3053924"/>
            <a:chExt cx="2537874" cy="95985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9E5E1A-EDF3-F814-66B8-86CACEB816D9}"/>
                </a:ext>
              </a:extLst>
            </p:cNvPr>
            <p:cNvSpPr txBox="1"/>
            <p:nvPr/>
          </p:nvSpPr>
          <p:spPr>
            <a:xfrm>
              <a:off x="8334280" y="3053924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선물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08DE215-20AA-7ED0-2FF0-EF532424F00B}"/>
                </a:ext>
              </a:extLst>
            </p:cNvPr>
            <p:cNvSpPr txBox="1"/>
            <p:nvPr/>
          </p:nvSpPr>
          <p:spPr>
            <a:xfrm>
              <a:off x="7335610" y="3429000"/>
              <a:ext cx="25378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추세 모두 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수익 가능성이 있는 투자 방식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6B0848-5FA2-D02A-A404-57CF8BF2C61D}"/>
              </a:ext>
            </a:extLst>
          </p:cNvPr>
          <p:cNvGrpSpPr/>
          <p:nvPr/>
        </p:nvGrpSpPr>
        <p:grpSpPr>
          <a:xfrm>
            <a:off x="2674382" y="3533849"/>
            <a:ext cx="2182009" cy="959851"/>
            <a:chOff x="2141838" y="3053924"/>
            <a:chExt cx="2182009" cy="9598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21667-809B-1835-8FB2-D11B4CD0199C}"/>
                </a:ext>
              </a:extLst>
            </p:cNvPr>
            <p:cNvSpPr txBox="1"/>
            <p:nvPr/>
          </p:nvSpPr>
          <p:spPr>
            <a:xfrm>
              <a:off x="2962575" y="3053924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현물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B6A0CDD-5186-5015-B474-3278548B39B6}"/>
                </a:ext>
              </a:extLst>
            </p:cNvPr>
            <p:cNvSpPr txBox="1"/>
            <p:nvPr/>
          </p:nvSpPr>
          <p:spPr>
            <a:xfrm>
              <a:off x="2141838" y="3429000"/>
              <a:ext cx="218200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추세에서만 수익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가능성이 있는 투자 방식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77512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2354" y="2003755"/>
            <a:ext cx="288733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용어 돌아보기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93BE0B-1324-DF97-9851-A5ACE4DB8F96}"/>
              </a:ext>
            </a:extLst>
          </p:cNvPr>
          <p:cNvGrpSpPr/>
          <p:nvPr/>
        </p:nvGrpSpPr>
        <p:grpSpPr>
          <a:xfrm>
            <a:off x="6890782" y="3533849"/>
            <a:ext cx="3427540" cy="959851"/>
            <a:chOff x="6890781" y="3053924"/>
            <a:chExt cx="3427540" cy="95985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9E5E1A-EDF3-F814-66B8-86CACEB816D9}"/>
                </a:ext>
              </a:extLst>
            </p:cNvPr>
            <p:cNvSpPr txBox="1"/>
            <p:nvPr/>
          </p:nvSpPr>
          <p:spPr>
            <a:xfrm>
              <a:off x="8156348" y="3053924"/>
              <a:ext cx="8963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레버리지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08DE215-20AA-7ED0-2FF0-EF532424F00B}"/>
                </a:ext>
              </a:extLst>
            </p:cNvPr>
            <p:cNvSpPr txBox="1"/>
            <p:nvPr/>
          </p:nvSpPr>
          <p:spPr>
            <a:xfrm>
              <a:off x="6890781" y="3429000"/>
              <a:ext cx="342754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거래소에서 제공하는 외부 자본을 동원해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 err="1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손익률을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배수 만큼 불리는 것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6B0848-5FA2-D02A-A404-57CF8BF2C61D}"/>
              </a:ext>
            </a:extLst>
          </p:cNvPr>
          <p:cNvGrpSpPr/>
          <p:nvPr/>
        </p:nvGrpSpPr>
        <p:grpSpPr>
          <a:xfrm>
            <a:off x="2320124" y="3533849"/>
            <a:ext cx="2890535" cy="959851"/>
            <a:chOff x="1787580" y="3053924"/>
            <a:chExt cx="2890535" cy="9598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21667-809B-1835-8FB2-D11B4CD0199C}"/>
                </a:ext>
              </a:extLst>
            </p:cNvPr>
            <p:cNvSpPr txBox="1"/>
            <p:nvPr/>
          </p:nvSpPr>
          <p:spPr>
            <a:xfrm>
              <a:off x="2873612" y="3053924"/>
              <a:ext cx="71846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포지션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B6A0CDD-5186-5015-B474-3278548B39B6}"/>
                </a:ext>
              </a:extLst>
            </p:cNvPr>
            <p:cNvSpPr txBox="1"/>
            <p:nvPr/>
          </p:nvSpPr>
          <p:spPr>
            <a:xfrm>
              <a:off x="1787580" y="3429000"/>
              <a:ext cx="28905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선물 투자에서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진입시점에 정하는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자신이 예측하는 종목의 추세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22479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2354" y="2003755"/>
            <a:ext cx="288733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용어 돌아보기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93BE0B-1324-DF97-9851-A5ACE4DB8F96}"/>
              </a:ext>
            </a:extLst>
          </p:cNvPr>
          <p:cNvGrpSpPr/>
          <p:nvPr/>
        </p:nvGrpSpPr>
        <p:grpSpPr>
          <a:xfrm>
            <a:off x="6427523" y="3533849"/>
            <a:ext cx="4354077" cy="1206073"/>
            <a:chOff x="6427522" y="3053924"/>
            <a:chExt cx="4354077" cy="120607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9E5E1A-EDF3-F814-66B8-86CACEB816D9}"/>
                </a:ext>
              </a:extLst>
            </p:cNvPr>
            <p:cNvSpPr txBox="1"/>
            <p:nvPr/>
          </p:nvSpPr>
          <p:spPr>
            <a:xfrm>
              <a:off x="8129099" y="3053924"/>
              <a:ext cx="9509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강제 청산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08DE215-20AA-7ED0-2FF0-EF532424F00B}"/>
                </a:ext>
              </a:extLst>
            </p:cNvPr>
            <p:cNvSpPr txBox="1"/>
            <p:nvPr/>
          </p:nvSpPr>
          <p:spPr>
            <a:xfrm>
              <a:off x="6427522" y="3429000"/>
              <a:ext cx="435407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포지션 증거금이 더 이상 손실액을 감당하지 못할 때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</a:t>
              </a: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투자자가 거래소에게 빚이 생기지 않도록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거래소가 자동 청산 해주는 기능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6B0848-5FA2-D02A-A404-57CF8BF2C61D}"/>
              </a:ext>
            </a:extLst>
          </p:cNvPr>
          <p:cNvGrpSpPr/>
          <p:nvPr/>
        </p:nvGrpSpPr>
        <p:grpSpPr>
          <a:xfrm>
            <a:off x="1730224" y="3533849"/>
            <a:ext cx="4070346" cy="1206073"/>
            <a:chOff x="1197680" y="3053924"/>
            <a:chExt cx="4070346" cy="120607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21667-809B-1835-8FB2-D11B4CD0199C}"/>
                </a:ext>
              </a:extLst>
            </p:cNvPr>
            <p:cNvSpPr txBox="1"/>
            <p:nvPr/>
          </p:nvSpPr>
          <p:spPr>
            <a:xfrm>
              <a:off x="1542325" y="3053924"/>
              <a:ext cx="33810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포지션 증거금 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유지비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2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결정비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선물 </a:t>
              </a:r>
              <a:r>
                <a:rPr lang="ko-KR" altLang="en-US" sz="12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시드머니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B6A0CDD-5186-5015-B474-3278548B39B6}"/>
                </a:ext>
              </a:extLst>
            </p:cNvPr>
            <p:cNvSpPr txBox="1"/>
            <p:nvPr/>
          </p:nvSpPr>
          <p:spPr>
            <a:xfrm>
              <a:off x="1197680" y="3429000"/>
              <a:ext cx="407034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진입시점에 정한 포지션에 대한 보증금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수익 </a:t>
              </a:r>
              <a:r>
                <a:rPr lang="ko-KR" altLang="en-US" sz="1600" dirty="0" err="1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실현시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보증금에 수익을 더해 돌려받고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</a:t>
              </a:r>
            </a:p>
            <a:p>
              <a:pPr algn="ctr"/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손실 확정시 보증금에서 손실을 제하고 돌려받음</a:t>
              </a:r>
              <a:endPara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6381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5348047" y="2003755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F686ADD-7BA8-B6D8-1957-F5C0AFCDAECC}"/>
              </a:ext>
            </a:extLst>
          </p:cNvPr>
          <p:cNvGrpSpPr/>
          <p:nvPr/>
        </p:nvGrpSpPr>
        <p:grpSpPr>
          <a:xfrm>
            <a:off x="2954755" y="2890563"/>
            <a:ext cx="6282490" cy="2454531"/>
            <a:chOff x="4298546" y="2890563"/>
            <a:chExt cx="6282490" cy="245453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9FFE6B-D543-40CC-0476-802379620BB2}"/>
                </a:ext>
              </a:extLst>
            </p:cNvPr>
            <p:cNvSpPr txBox="1"/>
            <p:nvPr/>
          </p:nvSpPr>
          <p:spPr>
            <a:xfrm>
              <a:off x="4298546" y="2890563"/>
              <a:ext cx="628249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코인 트레이딩의 기본 거래</a:t>
              </a:r>
              <a:endParaRPr lang="en-US" altLang="ko-KR" sz="3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32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종목의 상승율만으로 수익을 내는 방식</a:t>
              </a:r>
              <a:endPara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‘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현물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’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이라는 단어는 선물과 구분 짓기 위한 의미가 강함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</a:t>
              </a:r>
              <a:endParaRPr lang="ko-KR" altLang="en-US" sz="1600" dirty="0">
                <a:solidFill>
                  <a:schemeClr val="bg1">
                    <a:lumMod val="50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C999C74-1D3E-F066-D333-36428460374E}"/>
                </a:ext>
              </a:extLst>
            </p:cNvPr>
            <p:cNvGrpSpPr/>
            <p:nvPr/>
          </p:nvGrpSpPr>
          <p:grpSpPr>
            <a:xfrm>
              <a:off x="6635010" y="4321519"/>
              <a:ext cx="1609562" cy="1023575"/>
              <a:chOff x="2230363" y="3060977"/>
              <a:chExt cx="1609562" cy="1023575"/>
            </a:xfrm>
          </p:grpSpPr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6284D83B-292E-07E9-A277-5AE7AAB12D88}"/>
                  </a:ext>
                </a:extLst>
              </p:cNvPr>
              <p:cNvGrpSpPr/>
              <p:nvPr/>
            </p:nvGrpSpPr>
            <p:grpSpPr>
              <a:xfrm>
                <a:off x="2230363" y="3574053"/>
                <a:ext cx="1609562" cy="510499"/>
                <a:chOff x="2208586" y="3574053"/>
                <a:chExt cx="1609562" cy="510499"/>
              </a:xfrm>
            </p:grpSpPr>
            <p:pic>
              <p:nvPicPr>
                <p:cNvPr id="18" name="그림 17">
                  <a:extLst>
                    <a:ext uri="{FF2B5EF4-FFF2-40B4-BE49-F238E27FC236}">
                      <a16:creationId xmlns:a16="http://schemas.microsoft.com/office/drawing/2014/main" id="{B70724FB-9A3C-BC27-FD9B-57CBCB8804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29587" y="3574212"/>
                  <a:ext cx="388561" cy="510181"/>
                </a:xfrm>
                <a:prstGeom prst="rect">
                  <a:avLst/>
                </a:prstGeom>
              </p:spPr>
            </p:pic>
            <p:grpSp>
              <p:nvGrpSpPr>
                <p:cNvPr id="21" name="그룹 20">
                  <a:extLst>
                    <a:ext uri="{FF2B5EF4-FFF2-40B4-BE49-F238E27FC236}">
                      <a16:creationId xmlns:a16="http://schemas.microsoft.com/office/drawing/2014/main" id="{F8DF9817-39B8-7417-B594-BCEF67959294}"/>
                    </a:ext>
                  </a:extLst>
                </p:cNvPr>
                <p:cNvGrpSpPr/>
                <p:nvPr/>
              </p:nvGrpSpPr>
              <p:grpSpPr>
                <a:xfrm>
                  <a:off x="2208586" y="3574053"/>
                  <a:ext cx="1092259" cy="510499"/>
                  <a:chOff x="3174693" y="2588202"/>
                  <a:chExt cx="1811224" cy="846528"/>
                </a:xfrm>
              </p:grpSpPr>
              <p:pic>
                <p:nvPicPr>
                  <p:cNvPr id="16" name="그림 15">
                    <a:extLst>
                      <a:ext uri="{FF2B5EF4-FFF2-40B4-BE49-F238E27FC236}">
                        <a16:creationId xmlns:a16="http://schemas.microsoft.com/office/drawing/2014/main" id="{54E4D974-9C4C-A136-4713-099725F287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174693" y="2589198"/>
                    <a:ext cx="845534" cy="845532"/>
                  </a:xfrm>
                  <a:prstGeom prst="rect">
                    <a:avLst/>
                  </a:prstGeom>
                </p:spPr>
              </p:pic>
              <p:pic>
                <p:nvPicPr>
                  <p:cNvPr id="20" name="그림 19">
                    <a:extLst>
                      <a:ext uri="{FF2B5EF4-FFF2-40B4-BE49-F238E27FC236}">
                        <a16:creationId xmlns:a16="http://schemas.microsoft.com/office/drawing/2014/main" id="{BEFDEF76-1FDD-F0C4-CBB2-B95A10A99D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139917" y="2588202"/>
                    <a:ext cx="846000" cy="846000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D0F2E58-5ADF-D9F6-D3B9-D144E911799D}"/>
                  </a:ext>
                </a:extLst>
              </p:cNvPr>
              <p:cNvSpPr txBox="1"/>
              <p:nvPr/>
            </p:nvSpPr>
            <p:spPr>
              <a:xfrm>
                <a:off x="2237490" y="3060977"/>
                <a:ext cx="15953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지원 거래소</a:t>
                </a:r>
                <a:endParaRPr lang="ko-KR" altLang="en-US" sz="16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8564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5039469" y="2003755"/>
            <a:ext cx="21130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 수익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1150E8-DB18-A2E1-9635-E7E365551F5D}"/>
              </a:ext>
            </a:extLst>
          </p:cNvPr>
          <p:cNvSpPr txBox="1"/>
          <p:nvPr/>
        </p:nvSpPr>
        <p:spPr>
          <a:xfrm>
            <a:off x="8031361" y="3006912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매도 시점이 곧 청산 시점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CF4D70-881D-4B67-611E-66B30C1A9701}"/>
              </a:ext>
            </a:extLst>
          </p:cNvPr>
          <p:cNvSpPr txBox="1"/>
          <p:nvPr/>
        </p:nvSpPr>
        <p:spPr>
          <a:xfrm>
            <a:off x="1274709" y="4300264"/>
            <a:ext cx="2877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매수시점이 곧 진입 시점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9296517-0F60-6DC3-63A6-D81D4D71CBA5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9" name="화살표: 오른쪽 8">
              <a:extLst>
                <a:ext uri="{FF2B5EF4-FFF2-40B4-BE49-F238E27FC236}">
                  <a16:creationId xmlns:a16="http://schemas.microsoft.com/office/drawing/2014/main" id="{16A575B1-9B5D-593A-6E7B-579B4AFECD04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136BEF95-C29A-6A9F-B864-0AF63F74A453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C564C6D-B466-0F1E-617B-02C15FCC6805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16" name="사각형: 둥근 모서리 21">
                <a:extLst>
                  <a:ext uri="{FF2B5EF4-FFF2-40B4-BE49-F238E27FC236}">
                    <a16:creationId xmlns:a16="http://schemas.microsoft.com/office/drawing/2014/main" id="{D7BF09E4-0762-1144-F137-C229B30313C8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6AAF221D-FB96-6E5E-6508-0BCCADF368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화살표: 위쪽 17">
                <a:extLst>
                  <a:ext uri="{FF2B5EF4-FFF2-40B4-BE49-F238E27FC236}">
                    <a16:creationId xmlns:a16="http://schemas.microsoft.com/office/drawing/2014/main" id="{C2C34DDB-ED00-606E-02A4-4BFE80D8C53D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ED0374D2-3AC8-A612-4FD1-4E2C079EB7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1306D1AC-BD92-2327-851E-11F911235A38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E4B9D809-1DF3-A9B0-BBBD-E479CF1ABA5E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102232" y="4819596"/>
            <a:ext cx="59875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현물은 </a:t>
            </a:r>
            <a:r>
              <a:rPr lang="ko-KR" altLang="en-US" sz="2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매수</a:t>
            </a:r>
            <a:r>
              <a:rPr lang="en-US" altLang="ko-KR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매도</a:t>
            </a:r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로 간단히 투자를 구분</a:t>
            </a:r>
            <a:endParaRPr lang="en-US" altLang="ko-KR" sz="22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 시점에서 진입 시점보다 상승했다면</a:t>
            </a:r>
            <a:r>
              <a:rPr lang="en-US" altLang="ko-KR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2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수익을 얻음</a:t>
            </a:r>
          </a:p>
        </p:txBody>
      </p:sp>
    </p:spTree>
    <p:extLst>
      <p:ext uri="{BB962C8B-B14F-4D97-AF65-F5344CB8AC3E}">
        <p14:creationId xmlns:p14="http://schemas.microsoft.com/office/powerpoint/2010/main" val="2972136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D0B0CB2-595D-89AD-1EE1-07A563F83EEE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5010607" y="2003755"/>
            <a:ext cx="2170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1-2.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 손실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1" y="4199973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매도 시점이 곧 청산 시점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7" y="3042967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매수 시점이 곧 진입 시점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AD74727-6314-899A-B0F3-F42EEFFDAB85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57B315B4-FC94-77DB-8011-15CF27B23C7F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93A016CE-0476-1F58-5316-4C8BAC8136EC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EB3477D-62C9-A737-AFDC-7C121EC51697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27" name="화살표: 위쪽 26">
                <a:extLst>
                  <a:ext uri="{FF2B5EF4-FFF2-40B4-BE49-F238E27FC236}">
                    <a16:creationId xmlns:a16="http://schemas.microsoft.com/office/drawing/2014/main" id="{0FAD8460-F72A-A8B9-BF4C-1AEA04D9406F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9E5A27D1-30B9-26CD-9C9B-34D1C448781E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184C741A-42CB-0135-23C9-4C33052B3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51CD6041-F441-E2D1-77D9-05A0E9A5C9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6D3302D9-9CAD-4ED5-9B98-D37B1B8678CA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340ACD5D-2752-7FFA-F929-B994A77A7ECF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519431A8-E3B5-A6A1-ADBF-0D1E1913945E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A19A364-3378-E888-B272-BA766316D451}"/>
              </a:ext>
            </a:extLst>
          </p:cNvPr>
          <p:cNvSpPr txBox="1"/>
          <p:nvPr/>
        </p:nvSpPr>
        <p:spPr>
          <a:xfrm>
            <a:off x="2980404" y="4827072"/>
            <a:ext cx="62311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현물은 </a:t>
            </a:r>
            <a:r>
              <a:rPr lang="ko-KR" altLang="en-US" sz="2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매수</a:t>
            </a:r>
            <a:r>
              <a:rPr lang="en-US" altLang="ko-KR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매도</a:t>
            </a:r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로 간단히 투자를 구분</a:t>
            </a:r>
            <a:endParaRPr lang="en-US" altLang="ko-KR" sz="22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 시점에서 진입 시점보다 하락했다면</a:t>
            </a:r>
            <a:r>
              <a:rPr lang="en-US" altLang="ko-KR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2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손실이 일어남</a:t>
            </a:r>
          </a:p>
        </p:txBody>
      </p:sp>
    </p:spTree>
    <p:extLst>
      <p:ext uri="{BB962C8B-B14F-4D97-AF65-F5344CB8AC3E}">
        <p14:creationId xmlns:p14="http://schemas.microsoft.com/office/powerpoint/2010/main" val="2427031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07E3B30-5889-0B3D-36AD-3696FA9F4B47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5319185" y="2003755"/>
            <a:ext cx="1553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AFC4C24-7628-8240-D4A8-CDCF324AD761}"/>
              </a:ext>
            </a:extLst>
          </p:cNvPr>
          <p:cNvGrpSpPr/>
          <p:nvPr/>
        </p:nvGrpSpPr>
        <p:grpSpPr>
          <a:xfrm>
            <a:off x="5558661" y="2982724"/>
            <a:ext cx="4762842" cy="1561858"/>
            <a:chOff x="4958018" y="3290694"/>
            <a:chExt cx="4762842" cy="156185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9FFE6B-D543-40CC-0476-802379620BB2}"/>
                </a:ext>
              </a:extLst>
            </p:cNvPr>
            <p:cNvSpPr txBox="1"/>
            <p:nvPr/>
          </p:nvSpPr>
          <p:spPr>
            <a:xfrm>
              <a:off x="4958018" y="3290694"/>
              <a:ext cx="47628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현재 시점에서 보유 가격만큼의 개수로</a:t>
              </a:r>
              <a:endParaRPr lang="en-US" altLang="ko-KR" sz="2400" dirty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미래에 체결될 매매를 계약하는 거래</a:t>
              </a:r>
              <a:endParaRPr lang="en-US" altLang="ko-KR" sz="2400" dirty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0456371-7321-4371-65CF-7EA1BA126A41}"/>
                </a:ext>
              </a:extLst>
            </p:cNvPr>
            <p:cNvSpPr txBox="1"/>
            <p:nvPr/>
          </p:nvSpPr>
          <p:spPr>
            <a:xfrm>
              <a:off x="4958018" y="4267777"/>
              <a:ext cx="47367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양방향의 거래가 가능</a:t>
              </a:r>
              <a:endPara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상승만이 아닌 하락에서도 수익 실현 가능성 보장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4873934-95A5-487F-3000-ADD679BFBF02}"/>
              </a:ext>
            </a:extLst>
          </p:cNvPr>
          <p:cNvGrpSpPr/>
          <p:nvPr/>
        </p:nvGrpSpPr>
        <p:grpSpPr>
          <a:xfrm>
            <a:off x="2114898" y="2704745"/>
            <a:ext cx="2847975" cy="2117817"/>
            <a:chOff x="1798730" y="2511586"/>
            <a:chExt cx="2847975" cy="211781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FAF9C2-6966-DF0E-E1D4-13E298677FA7}"/>
                </a:ext>
              </a:extLst>
            </p:cNvPr>
            <p:cNvSpPr/>
            <p:nvPr/>
          </p:nvSpPr>
          <p:spPr>
            <a:xfrm>
              <a:off x="1798730" y="3029203"/>
              <a:ext cx="2847975" cy="1600200"/>
            </a:xfrm>
            <a:prstGeom prst="round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F64CD6-E3E1-EE48-BAA5-23625298BCBD}"/>
                </a:ext>
              </a:extLst>
            </p:cNvPr>
            <p:cNvSpPr txBox="1"/>
            <p:nvPr/>
          </p:nvSpPr>
          <p:spPr>
            <a:xfrm>
              <a:off x="2425063" y="2511586"/>
              <a:ext cx="15953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지원 거래소</a:t>
              </a:r>
              <a:endPara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EED8C36E-A1CF-B379-383D-C8FB1DCD878A}"/>
              </a:ext>
            </a:extLst>
          </p:cNvPr>
          <p:cNvSpPr txBox="1"/>
          <p:nvPr/>
        </p:nvSpPr>
        <p:spPr>
          <a:xfrm>
            <a:off x="1274709" y="5029527"/>
            <a:ext cx="96425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rgbClr val="F4AF8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더불어</a:t>
            </a:r>
            <a:r>
              <a:rPr lang="en-US" altLang="ko-KR" sz="3000" dirty="0">
                <a:solidFill>
                  <a:srgbClr val="F4AF8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3000" dirty="0">
                <a:solidFill>
                  <a:srgbClr val="F4AF8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현물과 달리 레버리지와 포지션이 존재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9FFE6B-D543-40CC-0476-802379620BB2}"/>
              </a:ext>
            </a:extLst>
          </p:cNvPr>
          <p:cNvSpPr txBox="1"/>
          <p:nvPr/>
        </p:nvSpPr>
        <p:spPr>
          <a:xfrm>
            <a:off x="6802466" y="2147825"/>
            <a:ext cx="16081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先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먼저 선 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物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물건 물</a:t>
            </a:r>
            <a:endParaRPr lang="ko-KR" altLang="en-US" sz="16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6772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05058" y="2003755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숏 포지션 수익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1968" y="2693614"/>
            <a:ext cx="2888672" cy="338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1968" y="3032169"/>
            <a:ext cx="288867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빌린다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(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가치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40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( 4 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740808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0" y="4048585"/>
            <a:ext cx="28859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1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갚는다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(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가치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 – 10 = 30</a:t>
            </a:r>
            <a:r>
              <a:rPr lang="ko-KR" altLang="en-US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차익을 냈다</a:t>
            </a:r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!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+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실현 수익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70</a:t>
            </a:r>
            <a:r>
              <a:rPr lang="ko-KR" altLang="en-US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</a:t>
            </a:r>
            <a:r>
              <a:rPr lang="ko-KR" altLang="en-US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수익률 </a:t>
            </a:r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75%)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E9CF07-8E61-D6B7-EE0E-2104897DC9DD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하락할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Short 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7EC9CF1-E78B-3792-98B1-742E956CEDD2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41" name="화살표: 오른쪽 40">
              <a:extLst>
                <a:ext uri="{FF2B5EF4-FFF2-40B4-BE49-F238E27FC236}">
                  <a16:creationId xmlns:a16="http://schemas.microsoft.com/office/drawing/2014/main" id="{549F170E-FC1E-3C5C-1F3B-1B43FA1E686D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화살표: 오른쪽 41">
              <a:extLst>
                <a:ext uri="{FF2B5EF4-FFF2-40B4-BE49-F238E27FC236}">
                  <a16:creationId xmlns:a16="http://schemas.microsoft.com/office/drawing/2014/main" id="{22766FB0-5DDA-0D85-6B96-98CE3F3661D8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095B8383-2CE3-BBCC-E08E-BDD59675F1CA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44" name="화살표: 위쪽 43">
                <a:extLst>
                  <a:ext uri="{FF2B5EF4-FFF2-40B4-BE49-F238E27FC236}">
                    <a16:creationId xmlns:a16="http://schemas.microsoft.com/office/drawing/2014/main" id="{BD17FB0F-EB4C-C040-4782-942543AABDD3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F11C65B1-522E-ABB1-096C-8E827AC54044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2DD4763A-328E-B281-038D-62F9718287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0E6997A8-605B-B075-C9A4-FAE2FF5D5B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082EA06E-901F-2C74-414F-C2A4AA153F3A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49" name="타원 48">
                  <a:extLst>
                    <a:ext uri="{FF2B5EF4-FFF2-40B4-BE49-F238E27FC236}">
                      <a16:creationId xmlns:a16="http://schemas.microsoft.com/office/drawing/2014/main" id="{25E10901-D7AE-524D-DDA5-4B7748B0D7CF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C091B5D3-029E-0082-3318-BC814D680998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818804" y="4764101"/>
            <a:ext cx="455445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시점 때 한 종목을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x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 빌린 후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 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시점 때 </a:t>
            </a:r>
            <a:r>
              <a: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 </a:t>
            </a:r>
            <a:r>
              <a:rPr lang="ko-KR" altLang="en-US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시점의 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가격으로 </a:t>
            </a:r>
            <a:r>
              <a:rPr lang="en-US" altLang="ko-KR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x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 되갚는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방식</a:t>
            </a:r>
            <a:endParaRPr lang="en-US" altLang="ko-KR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 </a:t>
            </a:r>
            <a:r>
              <a:rPr lang="ko-KR" altLang="en-US" sz="2000" dirty="0" err="1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추세여도</a:t>
            </a:r>
            <a:r>
              <a:rPr lang="ko-KR" altLang="en-US" sz="2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수익을 낼 수 있는 방법</a:t>
            </a:r>
            <a:r>
              <a:rPr lang="en-US" altLang="ko-KR" sz="2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ko-KR" altLang="en-US" sz="20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503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23493" y="2003755"/>
            <a:ext cx="2945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2-2.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숏 포지션 손해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하락할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Short 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3993575"/>
            <a:ext cx="28774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8" y="4301352"/>
            <a:ext cx="287743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8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빌린다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( 4 * 10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80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1" y="2549124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1" y="2856901"/>
            <a:ext cx="28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12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갚는다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( 12* 10 = 120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80 – 120 = -40</a:t>
            </a:r>
            <a:r>
              <a:rPr lang="ko-KR" altLang="en-US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손실이 발생</a:t>
            </a:r>
            <a:endParaRPr lang="en-US" altLang="ko-KR" sz="1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 손실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손실률 </a:t>
            </a:r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50% 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DE67CBE-DC32-D600-3794-32C26CFEF436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6647F567-F4CE-4648-5271-4407BF6E209F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화살표: 오른쪽 24">
              <a:extLst>
                <a:ext uri="{FF2B5EF4-FFF2-40B4-BE49-F238E27FC236}">
                  <a16:creationId xmlns:a16="http://schemas.microsoft.com/office/drawing/2014/main" id="{5BFD0862-16F5-A6AA-A49B-D99B41751315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B19345DF-3F2B-4FCA-E630-6C6914FE55A6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9" name="사각형: 둥근 모서리 21">
                <a:extLst>
                  <a:ext uri="{FF2B5EF4-FFF2-40B4-BE49-F238E27FC236}">
                    <a16:creationId xmlns:a16="http://schemas.microsoft.com/office/drawing/2014/main" id="{462CF932-026B-948E-4C49-CFBCB9DC4EE8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9AA6DAF3-EB90-3FF7-8A53-FD80158508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화살표: 위쪽 32">
                <a:extLst>
                  <a:ext uri="{FF2B5EF4-FFF2-40B4-BE49-F238E27FC236}">
                    <a16:creationId xmlns:a16="http://schemas.microsoft.com/office/drawing/2014/main" id="{D80DE69B-BABA-0CBD-B827-7CB7C166CB15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A59CDDFC-A705-39B8-73A6-570187557E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54E5F839-E5CE-8F01-8597-F8A88261422B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71A65E1C-883A-D6D2-E019-F3F69654E0BC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4399098" y="4857849"/>
            <a:ext cx="33938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하지만</a:t>
            </a:r>
            <a:r>
              <a:rPr lang="en-US" altLang="ko-KR" sz="2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자신이 설정한 포지션과</a:t>
            </a:r>
            <a:endParaRPr lang="en-US" altLang="ko-KR" sz="20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추세가 반대가 되면 손해를 본다</a:t>
            </a:r>
            <a:r>
              <a:rPr lang="en-US" altLang="ko-KR" sz="2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2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3752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B960875-ED88-A87C-758F-6E3EB561A7A5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81761" y="2003755"/>
            <a:ext cx="2228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40252" y="3006912"/>
            <a:ext cx="2877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4301135"/>
            <a:ext cx="28770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B5717-0A42-4FC3-0700-C262D26E4530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1868B45-DE58-BE6C-FB0B-02C56CAFB1C9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21180006-A93F-D852-976C-359E06D2B27E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0BBF6BD3-1006-526D-D745-BE37F777BAC8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C4B1703-9EF4-5B24-E1BB-BD2D76C7FE2A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7" name="사각형: 둥근 모서리 21">
                <a:extLst>
                  <a:ext uri="{FF2B5EF4-FFF2-40B4-BE49-F238E27FC236}">
                    <a16:creationId xmlns:a16="http://schemas.microsoft.com/office/drawing/2014/main" id="{76ADFBAF-EA79-AB2D-F257-6774D9C8AEA9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1F1472A6-2ADE-4E46-FA3A-5B4C7F48D4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화살표: 위쪽 28">
                <a:extLst>
                  <a:ext uri="{FF2B5EF4-FFF2-40B4-BE49-F238E27FC236}">
                    <a16:creationId xmlns:a16="http://schemas.microsoft.com/office/drawing/2014/main" id="{3576894F-09F2-708A-67F7-86987F6E6BFF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786CCA4A-7B92-51D3-8C32-B5AB90A00B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9D14A45-D6F5-36C8-97D3-CA999C66B711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FCCB85A6-0724-0B3C-5D22-B9DF5DA6D9BA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1274708" y="4912365"/>
            <a:ext cx="9642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현물의 수익 방법과 동일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시점에 비해 상승한 가격으로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청산하면 수익을 얻음</a:t>
            </a:r>
            <a:endParaRPr lang="ko-KR" altLang="en-US" sz="16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9641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1604</TotalTime>
  <Words>2244</Words>
  <Application>Microsoft Office PowerPoint</Application>
  <PresentationFormat>와이드스크린</PresentationFormat>
  <Paragraphs>414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5" baseType="lpstr">
      <vt:lpstr>Sequel Sans Semi Bold Body</vt:lpstr>
      <vt:lpstr>Sequel Sans Black Body</vt:lpstr>
      <vt:lpstr>AppleSDGothicNeoB00</vt:lpstr>
      <vt:lpstr>Arial</vt:lpstr>
      <vt:lpstr>AppleSDGothicNeoM00</vt:lpstr>
      <vt:lpstr>맑은 고딕</vt:lpstr>
      <vt:lpstr>AppleSDGothicNeoEB00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2.Sang_h</dc:creator>
  <cp:lastModifiedBy>이 상현</cp:lastModifiedBy>
  <cp:revision>54</cp:revision>
  <dcterms:created xsi:type="dcterms:W3CDTF">2023-01-09T19:00:27Z</dcterms:created>
  <dcterms:modified xsi:type="dcterms:W3CDTF">2023-01-16T09:42:42Z</dcterms:modified>
</cp:coreProperties>
</file>

<file path=docProps/thumbnail.jpeg>
</file>